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1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312" r:id="rId13"/>
    <p:sldId id="313" r:id="rId14"/>
    <p:sldId id="314" r:id="rId15"/>
    <p:sldId id="315" r:id="rId16"/>
    <p:sldId id="268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4" r:id="rId31"/>
    <p:sldId id="285" r:id="rId32"/>
    <p:sldId id="286" r:id="rId33"/>
    <p:sldId id="287" r:id="rId34"/>
    <p:sldId id="288" r:id="rId35"/>
    <p:sldId id="289" r:id="rId36"/>
    <p:sldId id="310" r:id="rId37"/>
    <p:sldId id="295" r:id="rId38"/>
    <p:sldId id="316" r:id="rId39"/>
    <p:sldId id="303" r:id="rId40"/>
    <p:sldId id="304" r:id="rId41"/>
    <p:sldId id="309" r:id="rId42"/>
    <p:sldId id="298" r:id="rId43"/>
    <p:sldId id="301" r:id="rId44"/>
    <p:sldId id="299" r:id="rId45"/>
    <p:sldId id="300" r:id="rId46"/>
    <p:sldId id="26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685800" y="1295400"/>
            <a:ext cx="7753350" cy="3019425"/>
            <a:chOff x="1837" y="762"/>
            <a:chExt cx="2041" cy="436"/>
          </a:xfrm>
        </p:grpSpPr>
        <p:sp>
          <p:nvSpPr>
            <p:cNvPr id="4104" name="Rectangle 3"/>
            <p:cNvSpPr>
              <a:spLocks noChangeArrowheads="1"/>
            </p:cNvSpPr>
            <p:nvPr/>
          </p:nvSpPr>
          <p:spPr bwMode="ltGray">
            <a:xfrm>
              <a:off x="1837" y="762"/>
              <a:ext cx="2041" cy="436"/>
            </a:xfrm>
            <a:prstGeom prst="rect">
              <a:avLst/>
            </a:prstGeom>
            <a:ln/>
            <a:extLst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ar-EG"/>
            </a:p>
          </p:txBody>
        </p:sp>
        <p:sp>
          <p:nvSpPr>
            <p:cNvPr id="4105" name="Text Box 4"/>
            <p:cNvSpPr txBox="1">
              <a:spLocks noChangeArrowheads="1"/>
            </p:cNvSpPr>
            <p:nvPr/>
          </p:nvSpPr>
          <p:spPr bwMode="auto">
            <a:xfrm>
              <a:off x="1837" y="808"/>
              <a:ext cx="1996" cy="207"/>
            </a:xfrm>
            <a:prstGeom prst="rect">
              <a:avLst/>
            </a:prstGeom>
            <a:ln/>
            <a:extLst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ar-EG" sz="4400" dirty="0">
                  <a:solidFill>
                    <a:srgbClr val="FFFFFF"/>
                  </a:solidFill>
                  <a:latin typeface="Times New Roman" pitchFamily="18" charset="0"/>
                  <a:cs typeface="AdvertisingBold" pitchFamily="2" charset="-78"/>
                </a:rPr>
                <a:t>أهلاً ومرحبًا بكم في البرنامج التدريبي</a:t>
              </a:r>
              <a:endParaRPr lang="en-US" sz="4400" dirty="0">
                <a:solidFill>
                  <a:srgbClr val="FFFFFF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859760" y="3886200"/>
            <a:ext cx="7224713" cy="2636837"/>
            <a:chOff x="1104" y="1543"/>
            <a:chExt cx="3298" cy="2105"/>
          </a:xfrm>
        </p:grpSpPr>
        <p:grpSp>
          <p:nvGrpSpPr>
            <p:cNvPr id="4100" name="Group 6"/>
            <p:cNvGrpSpPr>
              <a:grpSpLocks/>
            </p:cNvGrpSpPr>
            <p:nvPr/>
          </p:nvGrpSpPr>
          <p:grpSpPr bwMode="auto">
            <a:xfrm>
              <a:off x="1104" y="1543"/>
              <a:ext cx="3298" cy="2105"/>
              <a:chOff x="1851" y="624"/>
              <a:chExt cx="812" cy="830"/>
            </a:xfrm>
          </p:grpSpPr>
          <p:sp>
            <p:nvSpPr>
              <p:cNvPr id="4102" name="Oval 7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4103" name="Picture 8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01" name="Text Box 9"/>
            <p:cNvSpPr txBox="1">
              <a:spLocks noChangeArrowheads="1"/>
            </p:cNvSpPr>
            <p:nvPr/>
          </p:nvSpPr>
          <p:spPr bwMode="auto">
            <a:xfrm>
              <a:off x="1439" y="1968"/>
              <a:ext cx="2727" cy="1155"/>
            </a:xfrm>
            <a:prstGeom prst="rect">
              <a:avLst/>
            </a:prstGeom>
            <a:ln/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ar-SA" sz="4400" dirty="0">
                  <a:solidFill>
                    <a:schemeClr val="bg1"/>
                  </a:solidFill>
                  <a:latin typeface="Times New Roman" pitchFamily="18" charset="0"/>
                  <a:cs typeface="AdvertisingExtraBold" pitchFamily="2" charset="-78"/>
                </a:rPr>
                <a:t>مهارات التواصل مع الأبناء</a:t>
              </a:r>
              <a:endParaRPr lang="en-US" sz="3200" dirty="0">
                <a:solidFill>
                  <a:schemeClr val="bg1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6568441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gray">
          <a:xfrm>
            <a:off x="509588" y="1038225"/>
            <a:ext cx="8077200" cy="5514975"/>
          </a:xfrm>
          <a:prstGeom prst="roundRect">
            <a:avLst>
              <a:gd name="adj" fmla="val 9616"/>
            </a:avLst>
          </a:prstGeom>
          <a:gradFill rotWithShape="1">
            <a:gsLst>
              <a:gs pos="0">
                <a:srgbClr val="F5F5F5"/>
              </a:gs>
              <a:gs pos="100000">
                <a:srgbClr val="DDDDDD"/>
              </a:gs>
            </a:gsLst>
            <a:lin ang="5400000" scaled="1"/>
          </a:gradFill>
          <a:ln w="28575">
            <a:solidFill>
              <a:srgbClr val="003399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3062288" y="228600"/>
            <a:ext cx="2971800" cy="685800"/>
            <a:chOff x="1344" y="240"/>
            <a:chExt cx="3072" cy="483"/>
          </a:xfrm>
        </p:grpSpPr>
        <p:sp>
          <p:nvSpPr>
            <p:cNvPr id="5131" name="AutoShape 4"/>
            <p:cNvSpPr>
              <a:spLocks noChangeArrowheads="1"/>
            </p:cNvSpPr>
            <p:nvPr/>
          </p:nvSpPr>
          <p:spPr bwMode="gray">
            <a:xfrm>
              <a:off x="1344" y="240"/>
              <a:ext cx="3072" cy="483"/>
            </a:xfrm>
            <a:prstGeom prst="roundRect">
              <a:avLst>
                <a:gd name="adj" fmla="val 20903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004488"/>
                </a:gs>
              </a:gsLst>
              <a:lin ang="5400000" scaled="1"/>
            </a:gradFill>
            <a:ln w="19050">
              <a:solidFill>
                <a:srgbClr val="003399"/>
              </a:solidFill>
              <a:round/>
              <a:headEnd/>
              <a:tailEnd/>
            </a:ln>
            <a:effectLst>
              <a:outerShdw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1383" y="305"/>
              <a:ext cx="298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ar-S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l-Mothnna" pitchFamily="2" charset="-78"/>
                </a:rPr>
                <a:t>يصحبكم خلال</a:t>
              </a:r>
              <a:r>
                <a:rPr lang="ar-EG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l-Mothnna" pitchFamily="2" charset="-78"/>
                </a:rPr>
                <a:t>ه</a:t>
              </a:r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l-Mothnna" pitchFamily="2" charset="-78"/>
              </a:endParaRPr>
            </a:p>
          </p:txBody>
        </p:sp>
      </p:grp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31838" y="2209800"/>
            <a:ext cx="7543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q"/>
              <a:defRPr/>
            </a:pPr>
            <a:endParaRPr lang="en-US" sz="220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AdvertisingBold" pitchFamily="2" charset="-78"/>
            </a:endParaRPr>
          </a:p>
        </p:txBody>
      </p:sp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4205288" y="1219200"/>
            <a:ext cx="3962400" cy="685800"/>
          </a:xfrm>
          <a:prstGeom prst="rect">
            <a:avLst/>
          </a:prstGeom>
          <a:solidFill>
            <a:srgbClr val="0066CC">
              <a:alpha val="3882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ar-EG" sz="3200" dirty="0" smtClean="0"/>
              <a:t>السيرة الذاتية للمدرب</a:t>
            </a:r>
            <a:endParaRPr lang="ar-EG" sz="3200" dirty="0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4264428" y="1371600"/>
            <a:ext cx="390326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lnSpc>
                <a:spcPct val="80000"/>
              </a:lnSpc>
              <a:spcBef>
                <a:spcPct val="50000"/>
              </a:spcBef>
              <a:defRPr/>
            </a:pPr>
            <a:endParaRPr lang="ar-EG" sz="28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5625285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4724400" y="1371600"/>
            <a:ext cx="3886200" cy="4456113"/>
            <a:chOff x="3072" y="714"/>
            <a:chExt cx="2448" cy="2807"/>
          </a:xfrm>
        </p:grpSpPr>
        <p:sp>
          <p:nvSpPr>
            <p:cNvPr id="8197" name="AutoShape 5"/>
            <p:cNvSpPr>
              <a:spLocks noChangeArrowheads="1"/>
            </p:cNvSpPr>
            <p:nvPr/>
          </p:nvSpPr>
          <p:spPr bwMode="gray">
            <a:xfrm flipH="1">
              <a:off x="3072" y="714"/>
              <a:ext cx="2448" cy="2807"/>
            </a:xfrm>
            <a:custGeom>
              <a:avLst/>
              <a:gdLst>
                <a:gd name="G0" fmla="+- 1914 0 0"/>
                <a:gd name="G1" fmla="+- 21600 0 1914"/>
                <a:gd name="G2" fmla="+- 21600 0 1914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14" y="10800"/>
                  </a:moveTo>
                  <a:cubicBezTo>
                    <a:pt x="1914" y="15708"/>
                    <a:pt x="5892" y="19686"/>
                    <a:pt x="10800" y="19686"/>
                  </a:cubicBezTo>
                  <a:cubicBezTo>
                    <a:pt x="15708" y="19686"/>
                    <a:pt x="19686" y="15708"/>
                    <a:pt x="19686" y="10800"/>
                  </a:cubicBezTo>
                  <a:cubicBezTo>
                    <a:pt x="19686" y="5892"/>
                    <a:pt x="15708" y="1914"/>
                    <a:pt x="10800" y="1914"/>
                  </a:cubicBezTo>
                  <a:cubicBezTo>
                    <a:pt x="5892" y="1914"/>
                    <a:pt x="1914" y="5892"/>
                    <a:pt x="1914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99">
                    <a:gamma/>
                    <a:shade val="66667"/>
                    <a:invGamma/>
                    <a:alpha val="12000"/>
                  </a:srgbClr>
                </a:gs>
                <a:gs pos="50000">
                  <a:srgbClr val="FFFF99">
                    <a:alpha val="89999"/>
                  </a:srgbClr>
                </a:gs>
                <a:gs pos="100000">
                  <a:srgbClr val="FFFF99">
                    <a:gamma/>
                    <a:shade val="66667"/>
                    <a:invGamma/>
                    <a:alpha val="12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8198" name="Oval 6"/>
            <p:cNvSpPr>
              <a:spLocks noChangeArrowheads="1"/>
            </p:cNvSpPr>
            <p:nvPr/>
          </p:nvSpPr>
          <p:spPr bwMode="gray">
            <a:xfrm flipH="1">
              <a:off x="3281" y="937"/>
              <a:ext cx="2045" cy="2343"/>
            </a:xfrm>
            <a:prstGeom prst="ellipse">
              <a:avLst/>
            </a:prstGeom>
            <a:gradFill rotWithShape="1">
              <a:gsLst>
                <a:gs pos="0">
                  <a:srgbClr val="0066CC"/>
                </a:gs>
                <a:gs pos="100000">
                  <a:srgbClr val="0066CC">
                    <a:gamma/>
                    <a:shade val="6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3516" y="1265"/>
              <a:ext cx="1653" cy="1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28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عوامل مساعدة على التفاعل الإيجابي </a:t>
              </a:r>
              <a:br>
                <a:rPr lang="ar-SA" sz="28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</a:br>
              <a:r>
                <a:rPr lang="ar-EG" sz="28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في </a:t>
              </a:r>
              <a:r>
                <a:rPr lang="ar-SA" sz="28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أثناء </a:t>
              </a:r>
              <a:r>
                <a:rPr lang="ar-SA" sz="28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البرنامج التدريبي :</a:t>
              </a:r>
              <a:endPara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1219200" y="990600"/>
            <a:ext cx="4673600" cy="823913"/>
            <a:chOff x="767" y="1121"/>
            <a:chExt cx="2710" cy="350"/>
          </a:xfrm>
        </p:grpSpPr>
        <p:sp>
          <p:nvSpPr>
            <p:cNvPr id="8201" name="AutoShape 9"/>
            <p:cNvSpPr>
              <a:spLocks noChangeArrowheads="1"/>
            </p:cNvSpPr>
            <p:nvPr/>
          </p:nvSpPr>
          <p:spPr bwMode="gray">
            <a:xfrm flipH="1">
              <a:off x="767" y="1121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875" y="1173"/>
              <a:ext cx="242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32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رك</a:t>
              </a:r>
              <a:r>
                <a:rPr lang="ar-EG" sz="32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ّز</a:t>
              </a:r>
              <a:r>
                <a:rPr lang="ar-SA" sz="32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.</a:t>
              </a:r>
              <a:endParaRPr lang="en-US" sz="3200" dirty="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762000" y="2057400"/>
            <a:ext cx="4676775" cy="822325"/>
            <a:chOff x="530" y="1584"/>
            <a:chExt cx="2711" cy="349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gray">
            <a:xfrm flipH="1">
              <a:off x="530" y="1584"/>
              <a:ext cx="2711" cy="34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0066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FFFF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0066"/>
                </a:solidFill>
              </a:endParaRPr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657" y="1667"/>
              <a:ext cx="2469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800" dirty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شارك و تفاعل </a:t>
              </a:r>
              <a:r>
                <a:rPr lang="ar-SA" sz="2800" dirty="0" smtClean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إيجابي</a:t>
              </a:r>
              <a:r>
                <a:rPr lang="ar-EG" sz="2800" dirty="0" smtClean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ً</a:t>
              </a:r>
              <a:r>
                <a:rPr lang="ar-SA" sz="2800" dirty="0" smtClean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ا.</a:t>
              </a:r>
              <a:endParaRPr lang="en-US" sz="2800" dirty="0">
                <a:solidFill>
                  <a:srgbClr val="0000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06" name="Group 14"/>
          <p:cNvGrpSpPr>
            <a:grpSpLocks/>
          </p:cNvGrpSpPr>
          <p:nvPr/>
        </p:nvGrpSpPr>
        <p:grpSpPr bwMode="auto">
          <a:xfrm>
            <a:off x="1219200" y="5334000"/>
            <a:ext cx="4673600" cy="823913"/>
            <a:chOff x="767" y="2971"/>
            <a:chExt cx="2710" cy="350"/>
          </a:xfrm>
        </p:grpSpPr>
        <p:sp>
          <p:nvSpPr>
            <p:cNvPr id="8207" name="AutoShape 15"/>
            <p:cNvSpPr>
              <a:spLocks noChangeArrowheads="1"/>
            </p:cNvSpPr>
            <p:nvPr/>
          </p:nvSpPr>
          <p:spPr bwMode="gray">
            <a:xfrm flipH="1">
              <a:off x="767" y="2971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8208" name="Rectangle 16"/>
            <p:cNvSpPr>
              <a:spLocks noChangeArrowheads="1"/>
            </p:cNvSpPr>
            <p:nvPr/>
          </p:nvSpPr>
          <p:spPr bwMode="auto">
            <a:xfrm>
              <a:off x="784" y="3028"/>
              <a:ext cx="2604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8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استعن </a:t>
              </a:r>
              <a:r>
                <a:rPr lang="ar-SA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بالله </a:t>
              </a:r>
              <a:r>
                <a:rPr lang="ar-SA" sz="28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..</a:t>
              </a:r>
              <a:r>
                <a:rPr lang="ar-EG" sz="28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وطبّق ما تعلمته.</a:t>
              </a:r>
              <a:endParaRPr lang="en-US" sz="2800" dirty="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09" name="Group 17"/>
          <p:cNvGrpSpPr>
            <a:grpSpLocks/>
          </p:cNvGrpSpPr>
          <p:nvPr/>
        </p:nvGrpSpPr>
        <p:grpSpPr bwMode="auto">
          <a:xfrm>
            <a:off x="762000" y="4267200"/>
            <a:ext cx="4676775" cy="852488"/>
            <a:chOff x="530" y="2508"/>
            <a:chExt cx="2711" cy="362"/>
          </a:xfrm>
        </p:grpSpPr>
        <p:sp>
          <p:nvSpPr>
            <p:cNvPr id="8210" name="AutoShape 18"/>
            <p:cNvSpPr>
              <a:spLocks noChangeArrowheads="1"/>
            </p:cNvSpPr>
            <p:nvPr/>
          </p:nvSpPr>
          <p:spPr bwMode="gray">
            <a:xfrm flipH="1">
              <a:off x="530" y="2508"/>
              <a:ext cx="2711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0066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FFFF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0066"/>
                </a:solidFill>
              </a:endParaRPr>
            </a:p>
          </p:txBody>
        </p:sp>
        <p:sp>
          <p:nvSpPr>
            <p:cNvPr id="8211" name="Rectangle 19"/>
            <p:cNvSpPr>
              <a:spLocks noChangeArrowheads="1"/>
            </p:cNvSpPr>
            <p:nvPr/>
          </p:nvSpPr>
          <p:spPr bwMode="auto">
            <a:xfrm>
              <a:off x="685" y="2520"/>
              <a:ext cx="2421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400" dirty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استفد من الفراغات في كتابة التعليقات  والاستفسارات </a:t>
              </a:r>
              <a:r>
                <a:rPr lang="ar-SA" sz="2400" dirty="0" smtClean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والأسئلة.</a:t>
              </a:r>
              <a:endParaRPr lang="ar-EG" sz="2400" dirty="0">
                <a:solidFill>
                  <a:srgbClr val="0000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12" name="Group 20"/>
          <p:cNvGrpSpPr>
            <a:grpSpLocks/>
          </p:cNvGrpSpPr>
          <p:nvPr/>
        </p:nvGrpSpPr>
        <p:grpSpPr bwMode="auto">
          <a:xfrm>
            <a:off x="457200" y="3200400"/>
            <a:ext cx="4673600" cy="825500"/>
            <a:chOff x="340" y="2046"/>
            <a:chExt cx="2710" cy="350"/>
          </a:xfrm>
        </p:grpSpPr>
        <p:sp>
          <p:nvSpPr>
            <p:cNvPr id="8213" name="AutoShape 21"/>
            <p:cNvSpPr>
              <a:spLocks noChangeArrowheads="1"/>
            </p:cNvSpPr>
            <p:nvPr/>
          </p:nvSpPr>
          <p:spPr bwMode="gray">
            <a:xfrm flipH="1">
              <a:off x="340" y="2046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8214" name="Rectangle 22"/>
            <p:cNvSpPr>
              <a:spLocks noChangeArrowheads="1"/>
            </p:cNvSpPr>
            <p:nvPr/>
          </p:nvSpPr>
          <p:spPr bwMode="auto">
            <a:xfrm>
              <a:off x="431" y="2133"/>
              <a:ext cx="2540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EG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ا</a:t>
              </a:r>
              <a:r>
                <a:rPr lang="ar-SA" sz="28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خرج </a:t>
              </a:r>
              <a:r>
                <a:rPr lang="ar-SA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بثمرات من </a:t>
              </a:r>
              <a:r>
                <a:rPr lang="ar-SA" sz="28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هذ</a:t>
              </a:r>
              <a:r>
                <a:rPr lang="ar-EG" sz="28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ا الربرنامج.</a:t>
              </a:r>
              <a:r>
                <a:rPr lang="ar-SA" sz="2800" dirty="0" smtClean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 </a:t>
              </a:r>
              <a:endParaRPr lang="en-US" sz="2800" dirty="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153083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2438400" y="304800"/>
            <a:ext cx="4191000" cy="4495800"/>
            <a:chOff x="1545" y="190"/>
            <a:chExt cx="2640" cy="2832"/>
          </a:xfrm>
        </p:grpSpPr>
        <p:sp>
          <p:nvSpPr>
            <p:cNvPr id="7192" name="AutoShape 3"/>
            <p:cNvSpPr>
              <a:spLocks noChangeArrowheads="1"/>
            </p:cNvSpPr>
            <p:nvPr/>
          </p:nvSpPr>
          <p:spPr bwMode="gray">
            <a:xfrm flipH="1">
              <a:off x="1545" y="190"/>
              <a:ext cx="2640" cy="2832"/>
            </a:xfrm>
            <a:prstGeom prst="upArrow">
              <a:avLst>
                <a:gd name="adj1" fmla="val 50000"/>
                <a:gd name="adj2" fmla="val 20024"/>
              </a:avLst>
            </a:prstGeom>
            <a:gradFill rotWithShape="1">
              <a:gsLst>
                <a:gs pos="0">
                  <a:srgbClr val="226544"/>
                </a:gs>
                <a:gs pos="100000">
                  <a:srgbClr val="339966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Bottom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9966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7193" name="Rectangle 4"/>
            <p:cNvSpPr>
              <a:spLocks noChangeArrowheads="1"/>
            </p:cNvSpPr>
            <p:nvPr/>
          </p:nvSpPr>
          <p:spPr bwMode="auto">
            <a:xfrm>
              <a:off x="2234" y="1248"/>
              <a:ext cx="1270" cy="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4400" dirty="0">
                  <a:solidFill>
                    <a:schemeClr val="bg1"/>
                  </a:solidFill>
                  <a:latin typeface="Times New Roman" pitchFamily="18" charset="0"/>
                  <a:cs typeface="AdvertisingBold" pitchFamily="2" charset="-78"/>
                </a:rPr>
                <a:t>إجراءات إدارية</a:t>
              </a:r>
              <a:endParaRPr lang="en-US" sz="4400" dirty="0">
                <a:solidFill>
                  <a:schemeClr val="bg1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16389" name="Group 5"/>
          <p:cNvGrpSpPr>
            <a:grpSpLocks/>
          </p:cNvGrpSpPr>
          <p:nvPr/>
        </p:nvGrpSpPr>
        <p:grpSpPr bwMode="auto">
          <a:xfrm>
            <a:off x="5638800" y="1382713"/>
            <a:ext cx="2286000" cy="1389062"/>
            <a:chOff x="3561" y="862"/>
            <a:chExt cx="1440" cy="875"/>
          </a:xfrm>
        </p:grpSpPr>
        <p:sp>
          <p:nvSpPr>
            <p:cNvPr id="7190" name="AutoShape 6"/>
            <p:cNvSpPr>
              <a:spLocks noChangeArrowheads="1"/>
            </p:cNvSpPr>
            <p:nvPr/>
          </p:nvSpPr>
          <p:spPr bwMode="gray">
            <a:xfrm>
              <a:off x="3561" y="862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91" name="AutoShape 7" descr="images (9)"/>
            <p:cNvSpPr>
              <a:spLocks noChangeArrowheads="1"/>
            </p:cNvSpPr>
            <p:nvPr/>
          </p:nvSpPr>
          <p:spPr bwMode="gray">
            <a:xfrm>
              <a:off x="3609" y="862"/>
              <a:ext cx="1327" cy="845"/>
            </a:xfrm>
            <a:prstGeom prst="flowChartAlternateProcess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392" name="Group 8"/>
          <p:cNvGrpSpPr>
            <a:grpSpLocks/>
          </p:cNvGrpSpPr>
          <p:nvPr/>
        </p:nvGrpSpPr>
        <p:grpSpPr bwMode="auto">
          <a:xfrm>
            <a:off x="5638800" y="2830513"/>
            <a:ext cx="2286000" cy="1389062"/>
            <a:chOff x="3561" y="1774"/>
            <a:chExt cx="1440" cy="875"/>
          </a:xfrm>
        </p:grpSpPr>
        <p:sp>
          <p:nvSpPr>
            <p:cNvPr id="7188" name="AutoShape 9"/>
            <p:cNvSpPr>
              <a:spLocks noChangeArrowheads="1"/>
            </p:cNvSpPr>
            <p:nvPr/>
          </p:nvSpPr>
          <p:spPr bwMode="gray">
            <a:xfrm>
              <a:off x="3561" y="1774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9" name="AutoShape 10" descr="تنزيل (11)"/>
            <p:cNvSpPr>
              <a:spLocks noChangeArrowheads="1"/>
            </p:cNvSpPr>
            <p:nvPr/>
          </p:nvSpPr>
          <p:spPr bwMode="gray">
            <a:xfrm>
              <a:off x="3618" y="1795"/>
              <a:ext cx="1327" cy="845"/>
            </a:xfrm>
            <a:prstGeom prst="flowChartAlternateProcess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395" name="Group 11"/>
          <p:cNvGrpSpPr>
            <a:grpSpLocks/>
          </p:cNvGrpSpPr>
          <p:nvPr/>
        </p:nvGrpSpPr>
        <p:grpSpPr bwMode="auto">
          <a:xfrm>
            <a:off x="5638800" y="4292600"/>
            <a:ext cx="2286000" cy="1389063"/>
            <a:chOff x="3561" y="2695"/>
            <a:chExt cx="1440" cy="875"/>
          </a:xfrm>
        </p:grpSpPr>
        <p:sp>
          <p:nvSpPr>
            <p:cNvPr id="7186" name="AutoShape 12"/>
            <p:cNvSpPr>
              <a:spLocks noChangeArrowheads="1"/>
            </p:cNvSpPr>
            <p:nvPr/>
          </p:nvSpPr>
          <p:spPr bwMode="gray">
            <a:xfrm>
              <a:off x="3561" y="2695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7" name="AutoShape 13" descr="تنزيل (13)"/>
            <p:cNvSpPr>
              <a:spLocks noChangeArrowheads="1"/>
            </p:cNvSpPr>
            <p:nvPr/>
          </p:nvSpPr>
          <p:spPr bwMode="gray">
            <a:xfrm>
              <a:off x="3609" y="2716"/>
              <a:ext cx="1327" cy="846"/>
            </a:xfrm>
            <a:prstGeom prst="flowChartAlternateProcess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1143000" y="1382713"/>
            <a:ext cx="2286000" cy="1389062"/>
            <a:chOff x="729" y="862"/>
            <a:chExt cx="1440" cy="875"/>
          </a:xfrm>
        </p:grpSpPr>
        <p:sp>
          <p:nvSpPr>
            <p:cNvPr id="7184" name="AutoShape 15"/>
            <p:cNvSpPr>
              <a:spLocks noChangeArrowheads="1"/>
            </p:cNvSpPr>
            <p:nvPr/>
          </p:nvSpPr>
          <p:spPr bwMode="gray">
            <a:xfrm>
              <a:off x="729" y="862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5" name="AutoShape 16" descr="images (21)"/>
            <p:cNvSpPr>
              <a:spLocks noChangeArrowheads="1"/>
            </p:cNvSpPr>
            <p:nvPr/>
          </p:nvSpPr>
          <p:spPr bwMode="gray">
            <a:xfrm>
              <a:off x="786" y="871"/>
              <a:ext cx="1327" cy="845"/>
            </a:xfrm>
            <a:prstGeom prst="flowChartAlternateProcess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401" name="Group 17"/>
          <p:cNvGrpSpPr>
            <a:grpSpLocks/>
          </p:cNvGrpSpPr>
          <p:nvPr/>
        </p:nvGrpSpPr>
        <p:grpSpPr bwMode="auto">
          <a:xfrm>
            <a:off x="1143000" y="2830513"/>
            <a:ext cx="2286000" cy="1389062"/>
            <a:chOff x="729" y="1774"/>
            <a:chExt cx="1440" cy="875"/>
          </a:xfrm>
        </p:grpSpPr>
        <p:sp>
          <p:nvSpPr>
            <p:cNvPr id="7182" name="AutoShape 18"/>
            <p:cNvSpPr>
              <a:spLocks noChangeArrowheads="1"/>
            </p:cNvSpPr>
            <p:nvPr/>
          </p:nvSpPr>
          <p:spPr bwMode="gray">
            <a:xfrm>
              <a:off x="729" y="1774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3" name="AutoShape 19" descr="images (4)"/>
            <p:cNvSpPr>
              <a:spLocks noChangeArrowheads="1"/>
            </p:cNvSpPr>
            <p:nvPr/>
          </p:nvSpPr>
          <p:spPr bwMode="gray">
            <a:xfrm>
              <a:off x="777" y="1774"/>
              <a:ext cx="1327" cy="845"/>
            </a:xfrm>
            <a:prstGeom prst="flowChartAlternateProcess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404" name="Group 20"/>
          <p:cNvGrpSpPr>
            <a:grpSpLocks/>
          </p:cNvGrpSpPr>
          <p:nvPr/>
        </p:nvGrpSpPr>
        <p:grpSpPr bwMode="auto">
          <a:xfrm>
            <a:off x="1143000" y="4278313"/>
            <a:ext cx="2286000" cy="1403350"/>
            <a:chOff x="729" y="2686"/>
            <a:chExt cx="1440" cy="884"/>
          </a:xfrm>
        </p:grpSpPr>
        <p:sp>
          <p:nvSpPr>
            <p:cNvPr id="7180" name="AutoShape 21"/>
            <p:cNvSpPr>
              <a:spLocks noChangeArrowheads="1"/>
            </p:cNvSpPr>
            <p:nvPr/>
          </p:nvSpPr>
          <p:spPr bwMode="gray">
            <a:xfrm>
              <a:off x="729" y="2695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1" name="AutoShape 22" descr="تنزيل (16)"/>
            <p:cNvSpPr>
              <a:spLocks noChangeArrowheads="1"/>
            </p:cNvSpPr>
            <p:nvPr/>
          </p:nvSpPr>
          <p:spPr bwMode="gray">
            <a:xfrm>
              <a:off x="777" y="2686"/>
              <a:ext cx="1327" cy="846"/>
            </a:xfrm>
            <a:prstGeom prst="flowChartAlternateProcess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407" name="Group 23"/>
          <p:cNvGrpSpPr>
            <a:grpSpLocks/>
          </p:cNvGrpSpPr>
          <p:nvPr/>
        </p:nvGrpSpPr>
        <p:grpSpPr bwMode="auto">
          <a:xfrm>
            <a:off x="3381375" y="4873625"/>
            <a:ext cx="2286000" cy="1389063"/>
            <a:chOff x="2139" y="3061"/>
            <a:chExt cx="1440" cy="875"/>
          </a:xfrm>
        </p:grpSpPr>
        <p:sp>
          <p:nvSpPr>
            <p:cNvPr id="7178" name="AutoShape 24"/>
            <p:cNvSpPr>
              <a:spLocks noChangeArrowheads="1"/>
            </p:cNvSpPr>
            <p:nvPr/>
          </p:nvSpPr>
          <p:spPr bwMode="gray">
            <a:xfrm>
              <a:off x="2139" y="3061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79" name="AutoShape 25" descr="images (2)"/>
            <p:cNvSpPr>
              <a:spLocks noChangeArrowheads="1"/>
            </p:cNvSpPr>
            <p:nvPr/>
          </p:nvSpPr>
          <p:spPr bwMode="gray">
            <a:xfrm>
              <a:off x="2217" y="3070"/>
              <a:ext cx="1327" cy="845"/>
            </a:xfrm>
            <a:prstGeom prst="flowChartAlternateProcess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val="1021963415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61"/>
          <p:cNvGrpSpPr>
            <a:grpSpLocks/>
          </p:cNvGrpSpPr>
          <p:nvPr/>
        </p:nvGrpSpPr>
        <p:grpSpPr bwMode="auto">
          <a:xfrm>
            <a:off x="1723060" y="42587"/>
            <a:ext cx="5735638" cy="876327"/>
            <a:chOff x="1872" y="528"/>
            <a:chExt cx="2208" cy="480"/>
          </a:xfrm>
        </p:grpSpPr>
        <p:grpSp>
          <p:nvGrpSpPr>
            <p:cNvPr id="34" name="Group 26"/>
            <p:cNvGrpSpPr>
              <a:grpSpLocks/>
            </p:cNvGrpSpPr>
            <p:nvPr/>
          </p:nvGrpSpPr>
          <p:grpSpPr bwMode="auto">
            <a:xfrm>
              <a:off x="1872" y="528"/>
              <a:ext cx="2208" cy="480"/>
              <a:chOff x="406" y="980"/>
              <a:chExt cx="2330" cy="294"/>
            </a:xfrm>
          </p:grpSpPr>
          <p:sp>
            <p:nvSpPr>
              <p:cNvPr id="36" name="AutoShape 27"/>
              <p:cNvSpPr>
                <a:spLocks noChangeArrowheads="1"/>
              </p:cNvSpPr>
              <p:nvPr/>
            </p:nvSpPr>
            <p:spPr bwMode="gray">
              <a:xfrm>
                <a:off x="406" y="980"/>
                <a:ext cx="2330" cy="29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289A8">
                      <a:gamma/>
                      <a:tint val="67059"/>
                      <a:invGamma/>
                    </a:srgbClr>
                  </a:gs>
                  <a:gs pos="100000">
                    <a:srgbClr val="3289A8"/>
                  </a:gs>
                </a:gsLst>
                <a:lin ang="0" scaled="1"/>
              </a:gradFill>
              <a:ln w="12700">
                <a:solidFill>
                  <a:srgbClr val="3289A8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7" name="AutoShape 28"/>
              <p:cNvSpPr>
                <a:spLocks noChangeArrowheads="1"/>
              </p:cNvSpPr>
              <p:nvPr/>
            </p:nvSpPr>
            <p:spPr bwMode="gray">
              <a:xfrm flipH="1">
                <a:off x="2620" y="1005"/>
                <a:ext cx="104" cy="246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8" name="AutoShape 29"/>
              <p:cNvSpPr>
                <a:spLocks noChangeArrowheads="1"/>
              </p:cNvSpPr>
              <p:nvPr/>
            </p:nvSpPr>
            <p:spPr bwMode="gray">
              <a:xfrm>
                <a:off x="420" y="1006"/>
                <a:ext cx="104" cy="242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5" name="Rectangle 60"/>
            <p:cNvSpPr>
              <a:spLocks noChangeArrowheads="1"/>
            </p:cNvSpPr>
            <p:nvPr/>
          </p:nvSpPr>
          <p:spPr bwMode="auto">
            <a:xfrm>
              <a:off x="2027" y="595"/>
              <a:ext cx="1861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4000" dirty="0" smtClean="0">
                  <a:solidFill>
                    <a:schemeClr val="bg1"/>
                  </a:solidFill>
                  <a:cs typeface="AdvertisingBold" pitchFamily="2" charset="-78"/>
                </a:rPr>
                <a:t>في </a:t>
              </a:r>
              <a:r>
                <a:rPr lang="ar-EG" sz="4000" dirty="0">
                  <a:solidFill>
                    <a:schemeClr val="bg1"/>
                  </a:solidFill>
                  <a:cs typeface="AdvertisingBold" pitchFamily="2" charset="-78"/>
                </a:rPr>
                <a:t>هذا البرنامج </a:t>
              </a:r>
              <a:endParaRPr lang="en-US" sz="40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9" name="Group 53"/>
          <p:cNvGrpSpPr>
            <a:grpSpLocks/>
          </p:cNvGrpSpPr>
          <p:nvPr/>
        </p:nvGrpSpPr>
        <p:grpSpPr bwMode="auto">
          <a:xfrm>
            <a:off x="1409114" y="4910139"/>
            <a:ext cx="6248400" cy="895350"/>
            <a:chOff x="912" y="3234"/>
            <a:chExt cx="3936" cy="564"/>
          </a:xfrm>
        </p:grpSpPr>
        <p:sp>
          <p:nvSpPr>
            <p:cNvPr id="40" name="AutoShape 28"/>
            <p:cNvSpPr>
              <a:spLocks noChangeArrowheads="1"/>
            </p:cNvSpPr>
            <p:nvPr/>
          </p:nvSpPr>
          <p:spPr bwMode="gray">
            <a:xfrm>
              <a:off x="912" y="3234"/>
              <a:ext cx="3936" cy="5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8039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800" b="0"/>
            </a:p>
          </p:txBody>
        </p:sp>
        <p:sp>
          <p:nvSpPr>
            <p:cNvPr id="41" name="Rectangle 44"/>
            <p:cNvSpPr>
              <a:spLocks noChangeArrowheads="1"/>
            </p:cNvSpPr>
            <p:nvPr/>
          </p:nvSpPr>
          <p:spPr bwMode="auto">
            <a:xfrm>
              <a:off x="1056" y="3235"/>
              <a:ext cx="350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EG" sz="2400" dirty="0">
                  <a:solidFill>
                    <a:srgbClr val="CC9900"/>
                  </a:solidFill>
                  <a:cs typeface="AdvertisingBold" pitchFamily="2" charset="-78"/>
                </a:rPr>
                <a:t>الإعداد النفسي للتعامل وللحوار مع الأبناء </a:t>
              </a:r>
              <a:endParaRPr lang="ar-EG" sz="2400" b="0" dirty="0">
                <a:solidFill>
                  <a:srgbClr val="CC99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2" name="Group 49"/>
          <p:cNvGrpSpPr>
            <a:grpSpLocks/>
          </p:cNvGrpSpPr>
          <p:nvPr/>
        </p:nvGrpSpPr>
        <p:grpSpPr bwMode="auto">
          <a:xfrm>
            <a:off x="1409114" y="1147764"/>
            <a:ext cx="6248400" cy="895350"/>
            <a:chOff x="912" y="864"/>
            <a:chExt cx="3936" cy="564"/>
          </a:xfrm>
        </p:grpSpPr>
        <p:sp>
          <p:nvSpPr>
            <p:cNvPr id="43" name="AutoShape 17"/>
            <p:cNvSpPr>
              <a:spLocks noChangeArrowheads="1"/>
            </p:cNvSpPr>
            <p:nvPr/>
          </p:nvSpPr>
          <p:spPr bwMode="gray">
            <a:xfrm>
              <a:off x="912" y="864"/>
              <a:ext cx="3936" cy="5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8039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44" name="Rectangle 45"/>
            <p:cNvSpPr>
              <a:spLocks noChangeArrowheads="1"/>
            </p:cNvSpPr>
            <p:nvPr/>
          </p:nvSpPr>
          <p:spPr bwMode="auto">
            <a:xfrm>
              <a:off x="960" y="987"/>
              <a:ext cx="350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EG" sz="2400" dirty="0" smtClean="0">
                  <a:solidFill>
                    <a:srgbClr val="CC0066"/>
                  </a:solidFill>
                  <a:cs typeface="AdvertisingBold" pitchFamily="2" charset="-78"/>
                </a:rPr>
                <a:t>مفهوم التواصل</a:t>
              </a:r>
              <a:endParaRPr lang="en-US" sz="2400" b="0" dirty="0">
                <a:solidFill>
                  <a:srgbClr val="CC0066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5" name="Group 50"/>
          <p:cNvGrpSpPr>
            <a:grpSpLocks/>
          </p:cNvGrpSpPr>
          <p:nvPr/>
        </p:nvGrpSpPr>
        <p:grpSpPr bwMode="auto">
          <a:xfrm>
            <a:off x="1409114" y="2090739"/>
            <a:ext cx="6248400" cy="895350"/>
            <a:chOff x="912" y="1458"/>
            <a:chExt cx="3936" cy="564"/>
          </a:xfrm>
        </p:grpSpPr>
        <p:sp>
          <p:nvSpPr>
            <p:cNvPr id="46" name="AutoShape 16"/>
            <p:cNvSpPr>
              <a:spLocks noChangeArrowheads="1"/>
            </p:cNvSpPr>
            <p:nvPr/>
          </p:nvSpPr>
          <p:spPr bwMode="gray">
            <a:xfrm>
              <a:off x="912" y="1458"/>
              <a:ext cx="3936" cy="5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8039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1056" y="1563"/>
              <a:ext cx="34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EG" sz="2400" dirty="0">
                  <a:solidFill>
                    <a:schemeClr val="hlink"/>
                  </a:solidFill>
                  <a:cs typeface="AdvertisingBold" pitchFamily="2" charset="-78"/>
                </a:rPr>
                <a:t>أهمية التواصل مع الأبناء</a:t>
              </a:r>
              <a:endParaRPr lang="en-US" sz="2400" b="0" dirty="0">
                <a:solidFill>
                  <a:schemeClr val="hlink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8" name="Group 51"/>
          <p:cNvGrpSpPr>
            <a:grpSpLocks/>
          </p:cNvGrpSpPr>
          <p:nvPr/>
        </p:nvGrpSpPr>
        <p:grpSpPr bwMode="auto">
          <a:xfrm>
            <a:off x="1409114" y="3024189"/>
            <a:ext cx="6248400" cy="895350"/>
            <a:chOff x="912" y="2046"/>
            <a:chExt cx="3936" cy="564"/>
          </a:xfrm>
        </p:grpSpPr>
        <p:sp>
          <p:nvSpPr>
            <p:cNvPr id="49" name="AutoShape 21"/>
            <p:cNvSpPr>
              <a:spLocks noChangeArrowheads="1"/>
            </p:cNvSpPr>
            <p:nvPr/>
          </p:nvSpPr>
          <p:spPr bwMode="gray">
            <a:xfrm>
              <a:off x="912" y="2046"/>
              <a:ext cx="3936" cy="5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8039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50" name="Rectangle 47"/>
            <p:cNvSpPr>
              <a:spLocks noChangeArrowheads="1"/>
            </p:cNvSpPr>
            <p:nvPr/>
          </p:nvSpPr>
          <p:spPr bwMode="auto">
            <a:xfrm>
              <a:off x="960" y="2187"/>
              <a:ext cx="36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EG" sz="2400" dirty="0">
                  <a:solidFill>
                    <a:srgbClr val="FF9900"/>
                  </a:solidFill>
                  <a:cs typeface="AdvertisingBold" pitchFamily="2" charset="-78"/>
                </a:rPr>
                <a:t>الأثارالسلبية للتربية السلبية </a:t>
              </a:r>
              <a:endParaRPr lang="en-US" sz="2400" b="0" dirty="0">
                <a:solidFill>
                  <a:srgbClr val="FF99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51" name="Group 52"/>
          <p:cNvGrpSpPr>
            <a:grpSpLocks/>
          </p:cNvGrpSpPr>
          <p:nvPr/>
        </p:nvGrpSpPr>
        <p:grpSpPr bwMode="auto">
          <a:xfrm>
            <a:off x="1409114" y="3967164"/>
            <a:ext cx="6248400" cy="895350"/>
            <a:chOff x="912" y="2640"/>
            <a:chExt cx="3936" cy="564"/>
          </a:xfrm>
        </p:grpSpPr>
        <p:sp>
          <p:nvSpPr>
            <p:cNvPr id="52" name="AutoShape 20"/>
            <p:cNvSpPr>
              <a:spLocks noChangeArrowheads="1"/>
            </p:cNvSpPr>
            <p:nvPr/>
          </p:nvSpPr>
          <p:spPr bwMode="gray">
            <a:xfrm>
              <a:off x="912" y="2640"/>
              <a:ext cx="3936" cy="5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8039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1056" y="2763"/>
              <a:ext cx="341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EG" sz="2400" dirty="0">
                  <a:solidFill>
                    <a:schemeClr val="folHlink"/>
                  </a:solidFill>
                  <a:cs typeface="AdvertisingBold" pitchFamily="2" charset="-78"/>
                </a:rPr>
                <a:t>الأثار الإيجابية للتواصل والتربية </a:t>
              </a:r>
              <a:endParaRPr lang="en-US" sz="2400" b="0" dirty="0">
                <a:solidFill>
                  <a:schemeClr val="folHlink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54" name="Group 40"/>
          <p:cNvGrpSpPr>
            <a:grpSpLocks/>
          </p:cNvGrpSpPr>
          <p:nvPr/>
        </p:nvGrpSpPr>
        <p:grpSpPr bwMode="auto">
          <a:xfrm>
            <a:off x="7124114" y="2105027"/>
            <a:ext cx="838200" cy="762000"/>
            <a:chOff x="4512" y="1467"/>
            <a:chExt cx="528" cy="480"/>
          </a:xfrm>
        </p:grpSpPr>
        <p:sp>
          <p:nvSpPr>
            <p:cNvPr id="55" name="AutoShape 19"/>
            <p:cNvSpPr>
              <a:spLocks noChangeArrowheads="1"/>
            </p:cNvSpPr>
            <p:nvPr/>
          </p:nvSpPr>
          <p:spPr bwMode="gray">
            <a:xfrm rot="5400000">
              <a:off x="4536" y="1443"/>
              <a:ext cx="480" cy="528"/>
            </a:xfrm>
            <a:prstGeom prst="diamond">
              <a:avLst/>
            </a:prstGeom>
            <a:solidFill>
              <a:srgbClr val="5AC2C2"/>
            </a:solidFill>
            <a:ln w="19050">
              <a:solidFill>
                <a:srgbClr val="F8F8F8"/>
              </a:solidFill>
              <a:miter lim="800000"/>
              <a:headEnd/>
              <a:tailEnd/>
            </a:ln>
            <a:effectLst>
              <a:outerShdw sy="50000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56" name="Text Box 32"/>
            <p:cNvSpPr txBox="1">
              <a:spLocks noChangeArrowheads="1"/>
            </p:cNvSpPr>
            <p:nvPr/>
          </p:nvSpPr>
          <p:spPr bwMode="auto">
            <a:xfrm>
              <a:off x="4560" y="1536"/>
              <a:ext cx="4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  <a:cs typeface="Al-Mothnna" pitchFamily="2" charset="-78"/>
              </a:endParaRPr>
            </a:p>
          </p:txBody>
        </p:sp>
      </p:grpSp>
      <p:grpSp>
        <p:nvGrpSpPr>
          <p:cNvPr id="57" name="Group 39"/>
          <p:cNvGrpSpPr>
            <a:grpSpLocks/>
          </p:cNvGrpSpPr>
          <p:nvPr/>
        </p:nvGrpSpPr>
        <p:grpSpPr bwMode="auto">
          <a:xfrm>
            <a:off x="7124114" y="1162052"/>
            <a:ext cx="838200" cy="762000"/>
            <a:chOff x="4512" y="873"/>
            <a:chExt cx="528" cy="480"/>
          </a:xfrm>
        </p:grpSpPr>
        <p:sp>
          <p:nvSpPr>
            <p:cNvPr id="58" name="AutoShape 18"/>
            <p:cNvSpPr>
              <a:spLocks noChangeArrowheads="1"/>
            </p:cNvSpPr>
            <p:nvPr/>
          </p:nvSpPr>
          <p:spPr bwMode="gray">
            <a:xfrm rot="5400000">
              <a:off x="4536" y="849"/>
              <a:ext cx="480" cy="528"/>
            </a:xfrm>
            <a:prstGeom prst="diamond">
              <a:avLst/>
            </a:prstGeom>
            <a:solidFill>
              <a:srgbClr val="D54F6F"/>
            </a:solidFill>
            <a:ln w="19050">
              <a:solidFill>
                <a:srgbClr val="F8F8F8"/>
              </a:solidFill>
              <a:miter lim="800000"/>
              <a:headEnd/>
              <a:tailEnd/>
            </a:ln>
            <a:effectLst>
              <a:outerShdw sy="50000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59" name="Text Box 30"/>
            <p:cNvSpPr txBox="1">
              <a:spLocks noChangeArrowheads="1"/>
            </p:cNvSpPr>
            <p:nvPr/>
          </p:nvSpPr>
          <p:spPr bwMode="auto">
            <a:xfrm>
              <a:off x="4560" y="960"/>
              <a:ext cx="4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  <a:cs typeface="Al-Mothnna" pitchFamily="2" charset="-78"/>
              </a:endParaRPr>
            </a:p>
          </p:txBody>
        </p:sp>
      </p:grpSp>
      <p:grpSp>
        <p:nvGrpSpPr>
          <p:cNvPr id="61" name="Group 42"/>
          <p:cNvGrpSpPr>
            <a:grpSpLocks/>
          </p:cNvGrpSpPr>
          <p:nvPr/>
        </p:nvGrpSpPr>
        <p:grpSpPr bwMode="auto">
          <a:xfrm>
            <a:off x="7124114" y="3981452"/>
            <a:ext cx="838200" cy="762000"/>
            <a:chOff x="4512" y="2649"/>
            <a:chExt cx="528" cy="480"/>
          </a:xfrm>
        </p:grpSpPr>
        <p:sp>
          <p:nvSpPr>
            <p:cNvPr id="62" name="AutoShape 23"/>
            <p:cNvSpPr>
              <a:spLocks noChangeArrowheads="1"/>
            </p:cNvSpPr>
            <p:nvPr/>
          </p:nvSpPr>
          <p:spPr bwMode="gray">
            <a:xfrm rot="5400000">
              <a:off x="4536" y="2625"/>
              <a:ext cx="480" cy="528"/>
            </a:xfrm>
            <a:prstGeom prst="diamond">
              <a:avLst/>
            </a:prstGeom>
            <a:solidFill>
              <a:srgbClr val="6FB157"/>
            </a:solidFill>
            <a:ln w="19050">
              <a:solidFill>
                <a:srgbClr val="F8F8F8"/>
              </a:solidFill>
              <a:miter lim="800000"/>
              <a:headEnd/>
              <a:tailEnd/>
            </a:ln>
            <a:effectLst>
              <a:outerShdw sy="50000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3" name="Text Box 36"/>
            <p:cNvSpPr txBox="1">
              <a:spLocks noChangeArrowheads="1"/>
            </p:cNvSpPr>
            <p:nvPr/>
          </p:nvSpPr>
          <p:spPr bwMode="auto">
            <a:xfrm>
              <a:off x="4530" y="2718"/>
              <a:ext cx="4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  <a:cs typeface="Al-Mothnna" pitchFamily="2" charset="-78"/>
              </a:endParaRPr>
            </a:p>
          </p:txBody>
        </p:sp>
      </p:grpSp>
      <p:grpSp>
        <p:nvGrpSpPr>
          <p:cNvPr id="64" name="Group 41"/>
          <p:cNvGrpSpPr>
            <a:grpSpLocks/>
          </p:cNvGrpSpPr>
          <p:nvPr/>
        </p:nvGrpSpPr>
        <p:grpSpPr bwMode="auto">
          <a:xfrm>
            <a:off x="7124114" y="3038477"/>
            <a:ext cx="838200" cy="762000"/>
            <a:chOff x="4512" y="2055"/>
            <a:chExt cx="528" cy="480"/>
          </a:xfrm>
        </p:grpSpPr>
        <p:sp>
          <p:nvSpPr>
            <p:cNvPr id="65" name="AutoShape 22"/>
            <p:cNvSpPr>
              <a:spLocks noChangeArrowheads="1"/>
            </p:cNvSpPr>
            <p:nvPr/>
          </p:nvSpPr>
          <p:spPr bwMode="gray">
            <a:xfrm rot="5400000">
              <a:off x="4536" y="2031"/>
              <a:ext cx="480" cy="528"/>
            </a:xfrm>
            <a:prstGeom prst="diamond">
              <a:avLst/>
            </a:prstGeom>
            <a:solidFill>
              <a:srgbClr val="EF8D21"/>
            </a:solidFill>
            <a:ln w="19050">
              <a:solidFill>
                <a:srgbClr val="F8F8F8"/>
              </a:solidFill>
              <a:miter lim="800000"/>
              <a:headEnd/>
              <a:tailEnd/>
            </a:ln>
            <a:effectLst>
              <a:outerShdw sy="50000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6" name="Text Box 37"/>
            <p:cNvSpPr txBox="1">
              <a:spLocks noChangeArrowheads="1"/>
            </p:cNvSpPr>
            <p:nvPr/>
          </p:nvSpPr>
          <p:spPr bwMode="auto">
            <a:xfrm>
              <a:off x="4530" y="2142"/>
              <a:ext cx="4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  <a:cs typeface="Al-Mothnna" pitchFamily="2" charset="-78"/>
              </a:endParaRPr>
            </a:p>
          </p:txBody>
        </p:sp>
      </p:grpSp>
      <p:grpSp>
        <p:nvGrpSpPr>
          <p:cNvPr id="67" name="Group 43"/>
          <p:cNvGrpSpPr>
            <a:grpSpLocks/>
          </p:cNvGrpSpPr>
          <p:nvPr/>
        </p:nvGrpSpPr>
        <p:grpSpPr bwMode="auto">
          <a:xfrm>
            <a:off x="7200314" y="4957764"/>
            <a:ext cx="838200" cy="762000"/>
            <a:chOff x="4560" y="3264"/>
            <a:chExt cx="528" cy="480"/>
          </a:xfrm>
        </p:grpSpPr>
        <p:sp>
          <p:nvSpPr>
            <p:cNvPr id="68" name="AutoShape 29"/>
            <p:cNvSpPr>
              <a:spLocks noChangeArrowheads="1"/>
            </p:cNvSpPr>
            <p:nvPr/>
          </p:nvSpPr>
          <p:spPr bwMode="gray">
            <a:xfrm rot="5400000">
              <a:off x="4584" y="3240"/>
              <a:ext cx="480" cy="528"/>
            </a:xfrm>
            <a:prstGeom prst="diamond">
              <a:avLst/>
            </a:prstGeom>
            <a:solidFill>
              <a:srgbClr val="CC9900"/>
            </a:solidFill>
            <a:ln w="19050">
              <a:solidFill>
                <a:srgbClr val="F8F8F8"/>
              </a:solidFill>
              <a:miter lim="800000"/>
              <a:headEnd/>
              <a:tailEnd/>
            </a:ln>
            <a:effectLst>
              <a:outerShdw sy="50000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9" name="Text Box 38"/>
            <p:cNvSpPr txBox="1">
              <a:spLocks noChangeArrowheads="1"/>
            </p:cNvSpPr>
            <p:nvPr/>
          </p:nvSpPr>
          <p:spPr bwMode="auto">
            <a:xfrm>
              <a:off x="4608" y="3321"/>
              <a:ext cx="4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  <a:cs typeface="Al-Mothnna" pitchFamily="2" charset="-78"/>
              </a:endParaRPr>
            </a:p>
          </p:txBody>
        </p:sp>
      </p:grpSp>
      <p:grpSp>
        <p:nvGrpSpPr>
          <p:cNvPr id="70" name="Group 53"/>
          <p:cNvGrpSpPr>
            <a:grpSpLocks/>
          </p:cNvGrpSpPr>
          <p:nvPr/>
        </p:nvGrpSpPr>
        <p:grpSpPr bwMode="auto">
          <a:xfrm>
            <a:off x="1392360" y="5880115"/>
            <a:ext cx="6248400" cy="895350"/>
            <a:chOff x="912" y="3234"/>
            <a:chExt cx="3936" cy="564"/>
          </a:xfrm>
        </p:grpSpPr>
        <p:sp>
          <p:nvSpPr>
            <p:cNvPr id="71" name="AutoShape 28"/>
            <p:cNvSpPr>
              <a:spLocks noChangeArrowheads="1"/>
            </p:cNvSpPr>
            <p:nvPr/>
          </p:nvSpPr>
          <p:spPr bwMode="gray">
            <a:xfrm>
              <a:off x="912" y="3234"/>
              <a:ext cx="3936" cy="5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8039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800" b="0"/>
            </a:p>
          </p:txBody>
        </p:sp>
        <p:sp>
          <p:nvSpPr>
            <p:cNvPr id="72" name="Rectangle 44"/>
            <p:cNvSpPr>
              <a:spLocks noChangeArrowheads="1"/>
            </p:cNvSpPr>
            <p:nvPr/>
          </p:nvSpPr>
          <p:spPr bwMode="auto">
            <a:xfrm>
              <a:off x="1056" y="3351"/>
              <a:ext cx="35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EG" sz="2400" dirty="0">
                  <a:solidFill>
                    <a:srgbClr val="00B0F0"/>
                  </a:solidFill>
                  <a:cs typeface="AdvertisingBold" pitchFamily="2" charset="-78"/>
                </a:rPr>
                <a:t>قواعد وأساليب التعامل مع الأبناء </a:t>
              </a:r>
              <a:endParaRPr lang="ar-EG" sz="2400" b="0" dirty="0">
                <a:solidFill>
                  <a:srgbClr val="00B0F0"/>
                </a:solidFill>
                <a:cs typeface="AdvertisingBold" pitchFamily="2" charset="-78"/>
              </a:endParaRPr>
            </a:p>
          </p:txBody>
        </p:sp>
      </p:grpSp>
      <p:sp>
        <p:nvSpPr>
          <p:cNvPr id="74" name="AutoShape 29"/>
          <p:cNvSpPr>
            <a:spLocks noChangeArrowheads="1"/>
          </p:cNvSpPr>
          <p:nvPr/>
        </p:nvSpPr>
        <p:spPr bwMode="gray">
          <a:xfrm rot="5400000">
            <a:off x="7238415" y="5846764"/>
            <a:ext cx="762000" cy="838200"/>
          </a:xfrm>
          <a:prstGeom prst="diamond">
            <a:avLst/>
          </a:prstGeom>
          <a:solidFill>
            <a:srgbClr val="00B0F0"/>
          </a:solidFill>
          <a:ln w="19050">
            <a:solidFill>
              <a:srgbClr val="F8F8F8"/>
            </a:solidFill>
            <a:miter lim="800000"/>
            <a:headEnd/>
            <a:tailEnd/>
          </a:ln>
          <a:effectLst>
            <a:outerShdw sy="50000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17120902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74" name="Group 70"/>
          <p:cNvGrpSpPr>
            <a:grpSpLocks/>
          </p:cNvGrpSpPr>
          <p:nvPr/>
        </p:nvGrpSpPr>
        <p:grpSpPr bwMode="auto">
          <a:xfrm>
            <a:off x="1098140" y="5665685"/>
            <a:ext cx="6858000" cy="814387"/>
            <a:chOff x="720" y="3375"/>
            <a:chExt cx="4320" cy="513"/>
          </a:xfrm>
        </p:grpSpPr>
        <p:sp>
          <p:nvSpPr>
            <p:cNvPr id="21548" name="AutoShape 44"/>
            <p:cNvSpPr>
              <a:spLocks noChangeArrowheads="1"/>
            </p:cNvSpPr>
            <p:nvPr/>
          </p:nvSpPr>
          <p:spPr bwMode="auto">
            <a:xfrm>
              <a:off x="720" y="3375"/>
              <a:ext cx="4320" cy="51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3" name="Rectangle 59"/>
            <p:cNvSpPr>
              <a:spLocks noChangeArrowheads="1"/>
            </p:cNvSpPr>
            <p:nvPr/>
          </p:nvSpPr>
          <p:spPr bwMode="auto">
            <a:xfrm>
              <a:off x="780" y="3462"/>
              <a:ext cx="388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  <a:tab pos="2286000" algn="l"/>
                </a:tabLst>
              </a:pPr>
              <a:r>
                <a:rPr lang="ar-EG" sz="2800" dirty="0">
                  <a:solidFill>
                    <a:srgbClr val="990033"/>
                  </a:solidFill>
                  <a:cs typeface="AdvertisingBold" pitchFamily="2" charset="-78"/>
                </a:rPr>
                <a:t>إكساب المهارات للأبناء</a:t>
              </a:r>
              <a:endParaRPr lang="ar-EG" sz="2800" b="0" dirty="0">
                <a:solidFill>
                  <a:srgbClr val="990033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65" name="Group 61"/>
          <p:cNvGrpSpPr>
            <a:grpSpLocks/>
          </p:cNvGrpSpPr>
          <p:nvPr/>
        </p:nvGrpSpPr>
        <p:grpSpPr bwMode="auto">
          <a:xfrm>
            <a:off x="1752600" y="457201"/>
            <a:ext cx="5735638" cy="1093306"/>
            <a:chOff x="1872" y="528"/>
            <a:chExt cx="2208" cy="480"/>
          </a:xfrm>
        </p:grpSpPr>
        <p:grpSp>
          <p:nvGrpSpPr>
            <p:cNvPr id="21530" name="Group 26"/>
            <p:cNvGrpSpPr>
              <a:grpSpLocks/>
            </p:cNvGrpSpPr>
            <p:nvPr/>
          </p:nvGrpSpPr>
          <p:grpSpPr bwMode="auto">
            <a:xfrm>
              <a:off x="1872" y="528"/>
              <a:ext cx="2208" cy="480"/>
              <a:chOff x="406" y="980"/>
              <a:chExt cx="2330" cy="294"/>
            </a:xfrm>
          </p:grpSpPr>
          <p:sp>
            <p:nvSpPr>
              <p:cNvPr id="21531" name="AutoShape 27"/>
              <p:cNvSpPr>
                <a:spLocks noChangeArrowheads="1"/>
              </p:cNvSpPr>
              <p:nvPr/>
            </p:nvSpPr>
            <p:spPr bwMode="gray">
              <a:xfrm>
                <a:off x="406" y="980"/>
                <a:ext cx="2330" cy="29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289A8">
                      <a:gamma/>
                      <a:tint val="67059"/>
                      <a:invGamma/>
                    </a:srgbClr>
                  </a:gs>
                  <a:gs pos="100000">
                    <a:srgbClr val="3289A8"/>
                  </a:gs>
                </a:gsLst>
                <a:lin ang="0" scaled="1"/>
              </a:gradFill>
              <a:ln w="12700">
                <a:solidFill>
                  <a:srgbClr val="3289A8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1532" name="AutoShape 28"/>
              <p:cNvSpPr>
                <a:spLocks noChangeArrowheads="1"/>
              </p:cNvSpPr>
              <p:nvPr/>
            </p:nvSpPr>
            <p:spPr bwMode="gray">
              <a:xfrm flipH="1">
                <a:off x="2620" y="1005"/>
                <a:ext cx="104" cy="246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1533" name="AutoShape 29"/>
              <p:cNvSpPr>
                <a:spLocks noChangeArrowheads="1"/>
              </p:cNvSpPr>
              <p:nvPr/>
            </p:nvSpPr>
            <p:spPr bwMode="gray">
              <a:xfrm>
                <a:off x="420" y="1006"/>
                <a:ext cx="104" cy="242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21564" name="Rectangle 60"/>
            <p:cNvSpPr>
              <a:spLocks noChangeArrowheads="1"/>
            </p:cNvSpPr>
            <p:nvPr/>
          </p:nvSpPr>
          <p:spPr bwMode="auto">
            <a:xfrm>
              <a:off x="2027" y="595"/>
              <a:ext cx="186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4000" dirty="0" smtClean="0">
                  <a:solidFill>
                    <a:schemeClr val="bg1"/>
                  </a:solidFill>
                  <a:cs typeface="AdvertisingBold" pitchFamily="2" charset="-78"/>
                </a:rPr>
                <a:t>تابع :في </a:t>
              </a:r>
              <a:r>
                <a:rPr lang="ar-EG" sz="4000" dirty="0">
                  <a:solidFill>
                    <a:schemeClr val="bg1"/>
                  </a:solidFill>
                  <a:cs typeface="AdvertisingBold" pitchFamily="2" charset="-78"/>
                </a:rPr>
                <a:t>هذا البرنامج </a:t>
              </a:r>
              <a:endParaRPr lang="en-US" sz="40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70" name="Group 66"/>
          <p:cNvGrpSpPr>
            <a:grpSpLocks/>
          </p:cNvGrpSpPr>
          <p:nvPr/>
        </p:nvGrpSpPr>
        <p:grpSpPr bwMode="auto">
          <a:xfrm>
            <a:off x="1143000" y="1828800"/>
            <a:ext cx="6858000" cy="814388"/>
            <a:chOff x="720" y="1152"/>
            <a:chExt cx="4320" cy="513"/>
          </a:xfrm>
        </p:grpSpPr>
        <p:sp>
          <p:nvSpPr>
            <p:cNvPr id="21529" name="AutoShape 25"/>
            <p:cNvSpPr>
              <a:spLocks noChangeArrowheads="1"/>
            </p:cNvSpPr>
            <p:nvPr/>
          </p:nvSpPr>
          <p:spPr bwMode="auto">
            <a:xfrm>
              <a:off x="720" y="1152"/>
              <a:ext cx="4320" cy="51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6" name="Rectangle 62"/>
            <p:cNvSpPr>
              <a:spLocks noChangeArrowheads="1"/>
            </p:cNvSpPr>
            <p:nvPr/>
          </p:nvSpPr>
          <p:spPr bwMode="auto">
            <a:xfrm>
              <a:off x="864" y="1200"/>
              <a:ext cx="38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>
                  <a:solidFill>
                    <a:srgbClr val="CC9900"/>
                  </a:solidFill>
                  <a:cs typeface="AdvertisingBold" pitchFamily="2" charset="-78"/>
                </a:rPr>
                <a:t>معوّقات الاتصال الفعال مع الأبناء </a:t>
              </a:r>
              <a:endParaRPr lang="en-US" sz="2800" b="0" dirty="0">
                <a:solidFill>
                  <a:srgbClr val="CC99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71" name="Group 67"/>
          <p:cNvGrpSpPr>
            <a:grpSpLocks/>
          </p:cNvGrpSpPr>
          <p:nvPr/>
        </p:nvGrpSpPr>
        <p:grpSpPr bwMode="auto">
          <a:xfrm>
            <a:off x="1098140" y="3158330"/>
            <a:ext cx="6858000" cy="812800"/>
            <a:chOff x="720" y="1706"/>
            <a:chExt cx="4320" cy="512"/>
          </a:xfrm>
        </p:grpSpPr>
        <p:sp>
          <p:nvSpPr>
            <p:cNvPr id="21528" name="AutoShape 24"/>
            <p:cNvSpPr>
              <a:spLocks noChangeArrowheads="1"/>
            </p:cNvSpPr>
            <p:nvPr/>
          </p:nvSpPr>
          <p:spPr bwMode="auto">
            <a:xfrm>
              <a:off x="720" y="1706"/>
              <a:ext cx="4320" cy="51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7" name="Rectangle 63"/>
            <p:cNvSpPr>
              <a:spLocks noChangeArrowheads="1"/>
            </p:cNvSpPr>
            <p:nvPr/>
          </p:nvSpPr>
          <p:spPr bwMode="auto">
            <a:xfrm>
              <a:off x="768" y="1728"/>
              <a:ext cx="393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400" dirty="0" smtClean="0">
                  <a:solidFill>
                    <a:srgbClr val="9900CC"/>
                  </a:solidFill>
                  <a:cs typeface="AdvertisingBold" pitchFamily="2" charset="-78"/>
                </a:rPr>
                <a:t>خطوات </a:t>
              </a:r>
              <a:r>
                <a:rPr lang="ar-EG" sz="2400" dirty="0">
                  <a:solidFill>
                    <a:srgbClr val="9900CC"/>
                  </a:solidFill>
                  <a:cs typeface="AdvertisingBold" pitchFamily="2" charset="-78"/>
                </a:rPr>
                <a:t>للاتصال الفعال مع الأبناء </a:t>
              </a:r>
              <a:endParaRPr lang="en-US" sz="2400" b="0" dirty="0">
                <a:solidFill>
                  <a:srgbClr val="9900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73" name="Group 69"/>
          <p:cNvGrpSpPr>
            <a:grpSpLocks/>
          </p:cNvGrpSpPr>
          <p:nvPr/>
        </p:nvGrpSpPr>
        <p:grpSpPr bwMode="auto">
          <a:xfrm>
            <a:off x="1104900" y="4464372"/>
            <a:ext cx="6858000" cy="814388"/>
            <a:chOff x="720" y="2821"/>
            <a:chExt cx="4320" cy="513"/>
          </a:xfrm>
        </p:grpSpPr>
        <p:sp>
          <p:nvSpPr>
            <p:cNvPr id="21538" name="AutoShape 34"/>
            <p:cNvSpPr>
              <a:spLocks noChangeArrowheads="1"/>
            </p:cNvSpPr>
            <p:nvPr/>
          </p:nvSpPr>
          <p:spPr bwMode="auto">
            <a:xfrm>
              <a:off x="720" y="2821"/>
              <a:ext cx="4320" cy="51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9" name="Rectangle 65"/>
            <p:cNvSpPr>
              <a:spLocks noChangeArrowheads="1"/>
            </p:cNvSpPr>
            <p:nvPr/>
          </p:nvSpPr>
          <p:spPr bwMode="auto">
            <a:xfrm>
              <a:off x="768" y="2892"/>
              <a:ext cx="40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solidFill>
                    <a:srgbClr val="00B050"/>
                  </a:solidFill>
                  <a:cs typeface="AdvertisingBold" pitchFamily="2" charset="-78"/>
                </a:rPr>
                <a:t>طرق تعلم القيم واكتسابها </a:t>
              </a:r>
            </a:p>
          </p:txBody>
        </p:sp>
      </p:grpSp>
      <p:grpSp>
        <p:nvGrpSpPr>
          <p:cNvPr id="21558" name="Group 54"/>
          <p:cNvGrpSpPr>
            <a:grpSpLocks/>
          </p:cNvGrpSpPr>
          <p:nvPr/>
        </p:nvGrpSpPr>
        <p:grpSpPr bwMode="auto">
          <a:xfrm>
            <a:off x="7467600" y="1981200"/>
            <a:ext cx="836613" cy="533400"/>
            <a:chOff x="4704" y="1248"/>
            <a:chExt cx="527" cy="336"/>
          </a:xfrm>
        </p:grpSpPr>
        <p:sp>
          <p:nvSpPr>
            <p:cNvPr id="21534" name="AutoShape 30"/>
            <p:cNvSpPr>
              <a:spLocks noChangeArrowheads="1"/>
            </p:cNvSpPr>
            <p:nvPr/>
          </p:nvSpPr>
          <p:spPr bwMode="gray">
            <a:xfrm flipH="1">
              <a:off x="4704" y="1248"/>
              <a:ext cx="527" cy="330"/>
            </a:xfrm>
            <a:prstGeom prst="homePlate">
              <a:avLst>
                <a:gd name="adj" fmla="val 23925"/>
              </a:avLst>
            </a:prstGeom>
            <a:gradFill rotWithShape="1">
              <a:gsLst>
                <a:gs pos="0">
                  <a:srgbClr val="C98C4F"/>
                </a:gs>
                <a:gs pos="100000">
                  <a:srgbClr val="C98C4F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1" name="Text Box 47"/>
            <p:cNvSpPr txBox="1">
              <a:spLocks noChangeArrowheads="1"/>
            </p:cNvSpPr>
            <p:nvPr/>
          </p:nvSpPr>
          <p:spPr bwMode="auto">
            <a:xfrm>
              <a:off x="4752" y="1257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559" name="Group 55"/>
          <p:cNvGrpSpPr>
            <a:grpSpLocks/>
          </p:cNvGrpSpPr>
          <p:nvPr/>
        </p:nvGrpSpPr>
        <p:grpSpPr bwMode="auto">
          <a:xfrm>
            <a:off x="7417466" y="3303588"/>
            <a:ext cx="838200" cy="522288"/>
            <a:chOff x="4704" y="1776"/>
            <a:chExt cx="528" cy="329"/>
          </a:xfrm>
        </p:grpSpPr>
        <p:sp>
          <p:nvSpPr>
            <p:cNvPr id="21536" name="AutoShape 32"/>
            <p:cNvSpPr>
              <a:spLocks noChangeArrowheads="1"/>
            </p:cNvSpPr>
            <p:nvPr/>
          </p:nvSpPr>
          <p:spPr bwMode="gray">
            <a:xfrm flipH="1">
              <a:off x="4704" y="1776"/>
              <a:ext cx="527" cy="329"/>
            </a:xfrm>
            <a:prstGeom prst="homePlate">
              <a:avLst>
                <a:gd name="adj" fmla="val 23998"/>
              </a:avLst>
            </a:prstGeom>
            <a:gradFill rotWithShape="1">
              <a:gsLst>
                <a:gs pos="0">
                  <a:srgbClr val="9461CD"/>
                </a:gs>
                <a:gs pos="100000">
                  <a:srgbClr val="9461CD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2" name="Text Box 48"/>
            <p:cNvSpPr txBox="1">
              <a:spLocks noChangeArrowheads="1"/>
            </p:cNvSpPr>
            <p:nvPr/>
          </p:nvSpPr>
          <p:spPr bwMode="auto">
            <a:xfrm>
              <a:off x="4800" y="1776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561" name="Group 57"/>
          <p:cNvGrpSpPr>
            <a:grpSpLocks/>
          </p:cNvGrpSpPr>
          <p:nvPr/>
        </p:nvGrpSpPr>
        <p:grpSpPr bwMode="auto">
          <a:xfrm>
            <a:off x="7467600" y="4583113"/>
            <a:ext cx="838200" cy="584200"/>
            <a:chOff x="4704" y="2887"/>
            <a:chExt cx="528" cy="368"/>
          </a:xfrm>
        </p:grpSpPr>
        <p:sp>
          <p:nvSpPr>
            <p:cNvPr id="21542" name="AutoShape 38"/>
            <p:cNvSpPr>
              <a:spLocks noChangeArrowheads="1"/>
            </p:cNvSpPr>
            <p:nvPr/>
          </p:nvSpPr>
          <p:spPr bwMode="gray">
            <a:xfrm flipH="1">
              <a:off x="4704" y="2887"/>
              <a:ext cx="527" cy="329"/>
            </a:xfrm>
            <a:prstGeom prst="homePlate">
              <a:avLst>
                <a:gd name="adj" fmla="val 23998"/>
              </a:avLst>
            </a:prstGeom>
            <a:gradFill rotWithShape="1">
              <a:gsLst>
                <a:gs pos="0">
                  <a:srgbClr val="3FBB83"/>
                </a:gs>
                <a:gs pos="100000">
                  <a:srgbClr val="3FBB83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6" name="Text Box 52"/>
            <p:cNvSpPr txBox="1">
              <a:spLocks noChangeArrowheads="1"/>
            </p:cNvSpPr>
            <p:nvPr/>
          </p:nvSpPr>
          <p:spPr bwMode="auto">
            <a:xfrm>
              <a:off x="4800" y="2928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7419053" y="5744369"/>
            <a:ext cx="838200" cy="522288"/>
            <a:chOff x="4704" y="3456"/>
            <a:chExt cx="528" cy="329"/>
          </a:xfrm>
        </p:grpSpPr>
        <p:sp>
          <p:nvSpPr>
            <p:cNvPr id="21550" name="AutoShape 46"/>
            <p:cNvSpPr>
              <a:spLocks noChangeArrowheads="1"/>
            </p:cNvSpPr>
            <p:nvPr/>
          </p:nvSpPr>
          <p:spPr bwMode="gray">
            <a:xfrm flipH="1">
              <a:off x="4704" y="3456"/>
              <a:ext cx="527" cy="329"/>
            </a:xfrm>
            <a:prstGeom prst="homePlate">
              <a:avLst>
                <a:gd name="adj" fmla="val 23998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7" name="Text Box 53"/>
            <p:cNvSpPr txBox="1">
              <a:spLocks noChangeArrowheads="1"/>
            </p:cNvSpPr>
            <p:nvPr/>
          </p:nvSpPr>
          <p:spPr bwMode="auto">
            <a:xfrm>
              <a:off x="4800" y="3456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24931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2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1000"/>
                                        <p:tgtEl>
                                          <p:spTgt spid="2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1000"/>
                                        <p:tgtEl>
                                          <p:spTgt spid="2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8" dur="10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32" y="199565"/>
            <a:ext cx="8686800" cy="655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1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382101" y="1453015"/>
            <a:ext cx="3380160" cy="1059928"/>
            <a:chOff x="4519767" y="1447800"/>
            <a:chExt cx="4371667" cy="914400"/>
          </a:xfrm>
        </p:grpSpPr>
        <p:sp>
          <p:nvSpPr>
            <p:cNvPr id="4" name="Rounded Rectangle 3"/>
            <p:cNvSpPr/>
            <p:nvPr/>
          </p:nvSpPr>
          <p:spPr>
            <a:xfrm>
              <a:off x="4724400" y="1447800"/>
              <a:ext cx="3962400" cy="9144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sz="3200" dirty="0">
                <a:cs typeface="AdvertisingBold" pitchFamily="2" charset="-78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519767" y="1585554"/>
              <a:ext cx="4371667" cy="45138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الاتصال في اللغة</a:t>
              </a:r>
              <a:endParaRPr lang="ar-EG" sz="28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981200" y="343859"/>
            <a:ext cx="5162550" cy="875341"/>
            <a:chOff x="1981200" y="411418"/>
            <a:chExt cx="5162550" cy="1143000"/>
          </a:xfrm>
        </p:grpSpPr>
        <p:sp>
          <p:nvSpPr>
            <p:cNvPr id="3" name="Rounded Rectangle 2"/>
            <p:cNvSpPr/>
            <p:nvPr/>
          </p:nvSpPr>
          <p:spPr>
            <a:xfrm>
              <a:off x="1981200" y="411418"/>
              <a:ext cx="5143500" cy="114300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sz="3600" dirty="0">
                <a:cs typeface="AdvertisingBold" pitchFamily="2" charset="-78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000250" y="472120"/>
              <a:ext cx="5143500" cy="843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r-EG" sz="3600" dirty="0">
                  <a:solidFill>
                    <a:schemeClr val="bg1"/>
                  </a:solidFill>
                  <a:cs typeface="AdvertisingBold" pitchFamily="2" charset="-78"/>
                </a:rPr>
                <a:t>مفهوم التواصل 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30026" y="2511441"/>
            <a:ext cx="8466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rtl="1">
              <a:buFont typeface="Arial" pitchFamily="34" charset="0"/>
              <a:buChar char="•"/>
            </a:pPr>
            <a:r>
              <a:rPr lang="ar-SA" sz="2800" dirty="0">
                <a:solidFill>
                  <a:srgbClr val="00B0F0"/>
                </a:solidFill>
                <a:cs typeface="AdvertisingBold" pitchFamily="2" charset="-78"/>
              </a:rPr>
              <a:t>وصل : وصلت </a:t>
            </a:r>
            <a:r>
              <a:rPr lang="ar-SA" sz="2800" dirty="0" smtClean="0">
                <a:solidFill>
                  <a:srgbClr val="00B0F0"/>
                </a:solidFill>
                <a:cs typeface="AdvertisingBold" pitchFamily="2" charset="-78"/>
              </a:rPr>
              <a:t>الشيء</a:t>
            </a:r>
            <a:r>
              <a:rPr lang="ar-EG" sz="2800" dirty="0" smtClean="0">
                <a:solidFill>
                  <a:srgbClr val="00B0F0"/>
                </a:solidFill>
                <a:cs typeface="AdvertisingBold" pitchFamily="2" charset="-78"/>
              </a:rPr>
              <a:t> </a:t>
            </a:r>
            <a:r>
              <a:rPr lang="ar-SA" sz="2800" dirty="0" smtClean="0">
                <a:solidFill>
                  <a:srgbClr val="00B0F0"/>
                </a:solidFill>
                <a:cs typeface="AdvertisingBold" pitchFamily="2" charset="-78"/>
              </a:rPr>
              <a:t>وصلًا </a:t>
            </a:r>
            <a:r>
              <a:rPr lang="ar-SA" sz="2800" dirty="0">
                <a:solidFill>
                  <a:srgbClr val="00B0F0"/>
                </a:solidFill>
                <a:cs typeface="AdvertisingBold" pitchFamily="2" charset="-78"/>
              </a:rPr>
              <a:t>وصلة،والوصل ضد الهجران . </a:t>
            </a:r>
            <a:r>
              <a:rPr lang="ar-SA" sz="2800" dirty="0" smtClean="0">
                <a:solidFill>
                  <a:srgbClr val="00B0F0"/>
                </a:solidFill>
                <a:cs typeface="AdvertisingBold" pitchFamily="2" charset="-78"/>
              </a:rPr>
              <a:t>الوصل </a:t>
            </a:r>
            <a:r>
              <a:rPr lang="ar-SA" sz="2800" dirty="0">
                <a:solidFill>
                  <a:srgbClr val="00B0F0"/>
                </a:solidFill>
                <a:cs typeface="AdvertisingBold" pitchFamily="2" charset="-78"/>
              </a:rPr>
              <a:t>خلاف </a:t>
            </a:r>
            <a:r>
              <a:rPr lang="ar-SA" sz="2800" dirty="0" smtClean="0">
                <a:solidFill>
                  <a:srgbClr val="00B0F0"/>
                </a:solidFill>
                <a:cs typeface="AdvertisingBold" pitchFamily="2" charset="-78"/>
              </a:rPr>
              <a:t>الفصل</a:t>
            </a:r>
            <a:r>
              <a:rPr lang="ar-EG" sz="2800" dirty="0" smtClean="0">
                <a:solidFill>
                  <a:srgbClr val="00B0F0"/>
                </a:solidFill>
                <a:cs typeface="AdvertisingBold" pitchFamily="2" charset="-78"/>
              </a:rPr>
              <a:t>.</a:t>
            </a:r>
            <a:r>
              <a:rPr lang="ar-SA" sz="2800" dirty="0" smtClean="0">
                <a:solidFill>
                  <a:srgbClr val="00B0F0"/>
                </a:solidFill>
                <a:cs typeface="AdvertisingBold" pitchFamily="2" charset="-78"/>
              </a:rPr>
              <a:t> </a:t>
            </a:r>
            <a:endParaRPr lang="en-US" sz="2800" dirty="0">
              <a:solidFill>
                <a:srgbClr val="00B0F0"/>
              </a:solidFill>
              <a:cs typeface="AdvertisingBold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6615" y="1916046"/>
            <a:ext cx="8493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r" rtl="1">
              <a:buFont typeface="Arial" pitchFamily="34" charset="0"/>
              <a:buChar char="•"/>
            </a:pPr>
            <a:endParaRPr lang="en-US" sz="2000" dirty="0">
              <a:solidFill>
                <a:srgbClr val="FF0000"/>
              </a:solidFill>
              <a:cs typeface="AdvertisingBold" pitchFamily="2" charset="-78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720102" y="3553323"/>
            <a:ext cx="3085635" cy="1149679"/>
            <a:chOff x="5715000" y="3269921"/>
            <a:chExt cx="3205449" cy="651129"/>
          </a:xfrm>
        </p:grpSpPr>
        <p:grpSp>
          <p:nvGrpSpPr>
            <p:cNvPr id="20" name="Group 19"/>
            <p:cNvGrpSpPr/>
            <p:nvPr/>
          </p:nvGrpSpPr>
          <p:grpSpPr>
            <a:xfrm>
              <a:off x="5715000" y="3269921"/>
              <a:ext cx="3203540" cy="651129"/>
              <a:chOff x="4724400" y="2514600"/>
              <a:chExt cx="3962400" cy="995663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4724400" y="2514600"/>
                <a:ext cx="3962400" cy="91440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86641" y="2710190"/>
                <a:ext cx="228490" cy="800073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endParaRPr lang="ar-EG" sz="2800" dirty="0">
                  <a:cs typeface="AdvertisingBold" pitchFamily="2" charset="-78"/>
                </a:endParaRP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5715000" y="3279644"/>
              <a:ext cx="3205449" cy="540365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التعريف الاصطلاحي</a:t>
              </a:r>
            </a:p>
          </p:txBody>
        </p:sp>
      </p:grpSp>
      <p:sp>
        <p:nvSpPr>
          <p:cNvPr id="24" name="Rectangle 23"/>
          <p:cNvSpPr/>
          <p:nvPr/>
        </p:nvSpPr>
        <p:spPr>
          <a:xfrm>
            <a:off x="283195" y="4710853"/>
            <a:ext cx="85807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EG" sz="2800" dirty="0" smtClean="0">
                <a:solidFill>
                  <a:srgbClr val="00B050"/>
                </a:solidFill>
                <a:cs typeface="AdvertisingBold" pitchFamily="2" charset="-78"/>
              </a:rPr>
              <a:t>((</a:t>
            </a:r>
            <a:r>
              <a:rPr lang="ar-SA" sz="2800" dirty="0" smtClean="0">
                <a:solidFill>
                  <a:srgbClr val="00B050"/>
                </a:solidFill>
                <a:cs typeface="AdvertisingBold" pitchFamily="2" charset="-78"/>
              </a:rPr>
              <a:t>عملية </a:t>
            </a:r>
            <a:r>
              <a:rPr lang="ar-SA" sz="2800" dirty="0">
                <a:solidFill>
                  <a:srgbClr val="00B050"/>
                </a:solidFill>
                <a:cs typeface="AdvertisingBold" pitchFamily="2" charset="-78"/>
              </a:rPr>
              <a:t>تفاعل اجتماعي،ومشاركة إنسانية ،تهدف إلى تقوية العلاقات بين أفراد الأسرة أو المجتمع أوالدول،عن طريق تبادل المعلومات والأفكار </a:t>
            </a:r>
            <a:r>
              <a:rPr lang="ar-SA" sz="2800" dirty="0" smtClean="0">
                <a:solidFill>
                  <a:srgbClr val="00B050"/>
                </a:solidFill>
                <a:cs typeface="AdvertisingBold" pitchFamily="2" charset="-78"/>
              </a:rPr>
              <a:t>والمشاعر،تؤدي </a:t>
            </a:r>
            <a:r>
              <a:rPr lang="ar-SA" sz="2800" dirty="0">
                <a:solidFill>
                  <a:srgbClr val="00B050"/>
                </a:solidFill>
                <a:cs typeface="AdvertisingBold" pitchFamily="2" charset="-78"/>
              </a:rPr>
              <a:t>إلى التفاهم والتعاطف </a:t>
            </a:r>
            <a:r>
              <a:rPr lang="ar-SA" sz="2800" dirty="0" smtClean="0">
                <a:solidFill>
                  <a:srgbClr val="00B050"/>
                </a:solidFill>
                <a:cs typeface="AdvertisingBold" pitchFamily="2" charset="-78"/>
              </a:rPr>
              <a:t>والتحابِّ</a:t>
            </a:r>
            <a:r>
              <a:rPr lang="ar-EG" sz="2800" dirty="0" smtClean="0">
                <a:solidFill>
                  <a:srgbClr val="00B050"/>
                </a:solidFill>
                <a:cs typeface="AdvertisingBold" pitchFamily="2" charset="-78"/>
              </a:rPr>
              <a:t>)).</a:t>
            </a:r>
            <a:r>
              <a:rPr lang="ar-SA" sz="2800" dirty="0" smtClean="0">
                <a:solidFill>
                  <a:srgbClr val="00B050"/>
                </a:solidFill>
                <a:cs typeface="AdvertisingBold" pitchFamily="2" charset="-78"/>
              </a:rPr>
              <a:t> </a:t>
            </a:r>
            <a:endParaRPr lang="en-US" sz="2800" dirty="0">
              <a:solidFill>
                <a:srgbClr val="00B050"/>
              </a:solidFill>
              <a:cs typeface="AdvertisingBold" pitchFamily="2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8434" y="4818575"/>
            <a:ext cx="8541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r" rtl="1">
              <a:buFont typeface="Arial" pitchFamily="34" charset="0"/>
              <a:buChar char="•"/>
            </a:pPr>
            <a:endParaRPr lang="en-US" sz="2000" dirty="0">
              <a:solidFill>
                <a:srgbClr val="7030A0"/>
              </a:solidFill>
              <a:cs typeface="AdvertisingBold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24856" y="5638800"/>
            <a:ext cx="85148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r" rtl="1">
              <a:buFont typeface="Arial" pitchFamily="34" charset="0"/>
              <a:buChar char="•"/>
            </a:pPr>
            <a:endParaRPr lang="en-US" sz="2000" dirty="0">
              <a:solidFill>
                <a:schemeClr val="accent6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350" y="6248400"/>
            <a:ext cx="8538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r" rtl="1">
              <a:buFont typeface="Arial" pitchFamily="34" charset="0"/>
              <a:buChar char="•"/>
            </a:pPr>
            <a:endParaRPr lang="en-US" sz="2000" dirty="0">
              <a:solidFill>
                <a:srgbClr val="00B0F0"/>
              </a:solidFill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875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066800" y="1143000"/>
            <a:ext cx="6858000" cy="5737123"/>
          </a:xfrm>
          <a:prstGeom prst="horizontalScroll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srgbClr val="0C964A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993153" y="2096424"/>
            <a:ext cx="5257800" cy="685800"/>
            <a:chOff x="1981200" y="2362200"/>
            <a:chExt cx="5257800" cy="685800"/>
          </a:xfrm>
          <a:solidFill>
            <a:schemeClr val="bg2">
              <a:lumMod val="90000"/>
            </a:schemeClr>
          </a:solidFill>
        </p:grpSpPr>
        <p:sp>
          <p:nvSpPr>
            <p:cNvPr id="13" name="Rounded Rectangle 12"/>
            <p:cNvSpPr/>
            <p:nvPr/>
          </p:nvSpPr>
          <p:spPr>
            <a:xfrm>
              <a:off x="1981200" y="2362200"/>
              <a:ext cx="5257800" cy="6858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005107" y="2401669"/>
              <a:ext cx="5233893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واضحة تناسب المرحلة </a:t>
              </a:r>
              <a:r>
                <a:rPr lang="ar-EG" sz="2800" dirty="0" smtClean="0">
                  <a:cs typeface="AdvertisingBold" pitchFamily="2" charset="-78"/>
                </a:rPr>
                <a:t>السنية.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981200" y="2878952"/>
            <a:ext cx="5418391" cy="954107"/>
            <a:chOff x="1981200" y="3276830"/>
            <a:chExt cx="5418391" cy="79349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" name="Rounded Rectangle 13"/>
            <p:cNvSpPr/>
            <p:nvPr/>
          </p:nvSpPr>
          <p:spPr>
            <a:xfrm>
              <a:off x="1981200" y="3330677"/>
              <a:ext cx="5257800" cy="6858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022692" y="3276830"/>
              <a:ext cx="5376899" cy="793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ذات معلومات صحيحة وموثوقة </a:t>
              </a:r>
              <a:r>
                <a:rPr lang="ar-EG" sz="2800" dirty="0" smtClean="0">
                  <a:cs typeface="AdvertisingBold" pitchFamily="2" charset="-78"/>
                </a:rPr>
                <a:t>وواقعية </a:t>
              </a:r>
              <a:r>
                <a:rPr lang="ar-EG" sz="2800" dirty="0">
                  <a:cs typeface="AdvertisingBold" pitchFamily="2" charset="-78"/>
                </a:rPr>
                <a:t>مدعمة </a:t>
              </a:r>
              <a:r>
                <a:rPr lang="ar-EG" sz="2800" dirty="0" smtClean="0">
                  <a:cs typeface="AdvertisingBold" pitchFamily="2" charset="-78"/>
                </a:rPr>
                <a:t>بالدليل.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970962" y="3974588"/>
            <a:ext cx="5257800" cy="954108"/>
            <a:chOff x="1981200" y="4319047"/>
            <a:chExt cx="5257800" cy="71600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2" name="Rounded Rectangle 11"/>
            <p:cNvSpPr/>
            <p:nvPr/>
          </p:nvSpPr>
          <p:spPr>
            <a:xfrm>
              <a:off x="1981200" y="4329881"/>
              <a:ext cx="5257800" cy="6858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13124" y="4319047"/>
              <a:ext cx="4973476" cy="7160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تحمل مقاصد تعود بالفائدة والنفع على المرسل </a:t>
              </a:r>
              <a:r>
                <a:rPr lang="ar-EG" sz="2800" dirty="0" smtClean="0">
                  <a:cs typeface="AdvertisingBold" pitchFamily="2" charset="-78"/>
                </a:rPr>
                <a:t>والمستقبل.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975338" y="5029198"/>
            <a:ext cx="5275006" cy="972860"/>
            <a:chOff x="1963994" y="5326236"/>
            <a:chExt cx="5275006" cy="69725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1981200" y="5337687"/>
              <a:ext cx="5257800" cy="6858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63994" y="5326236"/>
              <a:ext cx="5138584" cy="6838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مصحوبة بتعابير صوتية وحركية </a:t>
              </a:r>
              <a:r>
                <a:rPr lang="ar-EG" sz="2800" dirty="0" smtClean="0">
                  <a:cs typeface="AdvertisingBold" pitchFamily="2" charset="-78"/>
                </a:rPr>
                <a:t>تناسب </a:t>
              </a:r>
              <a:r>
                <a:rPr lang="ar-EG" sz="2800" dirty="0">
                  <a:cs typeface="AdvertisingBold" pitchFamily="2" charset="-78"/>
                </a:rPr>
                <a:t>مرحلة المحاورين </a:t>
              </a:r>
              <a:r>
                <a:rPr lang="ar-EG" sz="2800" dirty="0" smtClean="0">
                  <a:cs typeface="AdvertisingBold" pitchFamily="2" charset="-78"/>
                </a:rPr>
                <a:t>السنية.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799183" y="0"/>
            <a:ext cx="5319807" cy="1616176"/>
            <a:chOff x="1943100" y="0"/>
            <a:chExt cx="5319807" cy="990600"/>
          </a:xfrm>
        </p:grpSpPr>
        <p:sp>
          <p:nvSpPr>
            <p:cNvPr id="6" name="Rounded Rectangular Callout 5"/>
            <p:cNvSpPr/>
            <p:nvPr/>
          </p:nvSpPr>
          <p:spPr>
            <a:xfrm>
              <a:off x="1943100" y="0"/>
              <a:ext cx="5295900" cy="990600"/>
            </a:xfrm>
            <a:prstGeom prst="wedgeRoundRectCallou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005107" y="127442"/>
              <a:ext cx="5257800" cy="735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EG" sz="3600" dirty="0" smtClean="0">
                  <a:cs typeface="AdvertisingBold" pitchFamily="2" charset="-78"/>
                </a:rPr>
                <a:t>شروط عملية التواصل </a:t>
              </a:r>
              <a:r>
                <a:rPr lang="ar-EG" sz="3600" dirty="0">
                  <a:cs typeface="AdvertisingBold" pitchFamily="2" charset="-78"/>
                </a:rPr>
                <a:t>الناجح مع </a:t>
              </a:r>
              <a:r>
                <a:rPr lang="ar-EG" sz="3600" dirty="0" smtClean="0">
                  <a:cs typeface="AdvertisingBold" pitchFamily="2" charset="-78"/>
                </a:rPr>
                <a:t>الأبناء تكون: </a:t>
              </a:r>
              <a:endParaRPr lang="ar-EG" sz="3600" dirty="0"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094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80" name="Group 56"/>
          <p:cNvGrpSpPr>
            <a:grpSpLocks/>
          </p:cNvGrpSpPr>
          <p:nvPr/>
        </p:nvGrpSpPr>
        <p:grpSpPr bwMode="auto">
          <a:xfrm>
            <a:off x="1752600" y="5127626"/>
            <a:ext cx="6553200" cy="968375"/>
            <a:chOff x="1584" y="3230"/>
            <a:chExt cx="3648" cy="610"/>
          </a:xfrm>
        </p:grpSpPr>
        <p:sp>
          <p:nvSpPr>
            <p:cNvPr id="24600" name="AutoShape 45"/>
            <p:cNvSpPr>
              <a:spLocks noChangeArrowheads="1"/>
            </p:cNvSpPr>
            <p:nvPr/>
          </p:nvSpPr>
          <p:spPr bwMode="gray">
            <a:xfrm flipH="1">
              <a:off x="1584" y="3230"/>
              <a:ext cx="3648" cy="610"/>
            </a:xfrm>
            <a:prstGeom prst="homePlate">
              <a:avLst>
                <a:gd name="adj" fmla="val 37266"/>
              </a:avLst>
            </a:prstGeom>
            <a:gradFill rotWithShape="1">
              <a:gsLst>
                <a:gs pos="0">
                  <a:srgbClr val="2EB9B6"/>
                </a:gs>
                <a:gs pos="100000">
                  <a:srgbClr val="7AECD4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2EB9B6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24601" name="Rectangle 46"/>
            <p:cNvSpPr>
              <a:spLocks noChangeArrowheads="1"/>
            </p:cNvSpPr>
            <p:nvPr/>
          </p:nvSpPr>
          <p:spPr bwMode="auto">
            <a:xfrm>
              <a:off x="1806" y="3270"/>
              <a:ext cx="337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rtl="1">
                <a:tabLst>
                  <a:tab pos="701675" algn="l"/>
                </a:tabLst>
              </a:pPr>
              <a:r>
                <a:rPr lang="ar-EG" sz="2400" dirty="0">
                  <a:solidFill>
                    <a:srgbClr val="003366"/>
                  </a:solidFill>
                  <a:latin typeface="Times New Roman" pitchFamily="18" charset="0"/>
                  <a:cs typeface="AdvertisingExtraBold" pitchFamily="2" charset="-78"/>
                </a:rPr>
                <a:t>تشجع على سرعة التطبيق بعد انتهاء </a:t>
              </a:r>
              <a:r>
                <a:rPr lang="ar-EG" sz="2400" dirty="0" smtClean="0">
                  <a:solidFill>
                    <a:srgbClr val="003366"/>
                  </a:solidFill>
                  <a:latin typeface="Times New Roman" pitchFamily="18" charset="0"/>
                  <a:cs typeface="AdvertisingExtraBold" pitchFamily="2" charset="-78"/>
                </a:rPr>
                <a:t>الحوار.</a:t>
              </a:r>
              <a:endParaRPr lang="ar-EG" sz="2400" dirty="0">
                <a:solidFill>
                  <a:srgbClr val="003366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26679" name="Group 55"/>
          <p:cNvGrpSpPr>
            <a:grpSpLocks/>
          </p:cNvGrpSpPr>
          <p:nvPr/>
        </p:nvGrpSpPr>
        <p:grpSpPr bwMode="auto">
          <a:xfrm>
            <a:off x="2151398" y="4054476"/>
            <a:ext cx="6151228" cy="968375"/>
            <a:chOff x="1954" y="2554"/>
            <a:chExt cx="3276" cy="610"/>
          </a:xfrm>
        </p:grpSpPr>
        <p:sp>
          <p:nvSpPr>
            <p:cNvPr id="24598" name="AutoShape 37"/>
            <p:cNvSpPr>
              <a:spLocks noChangeArrowheads="1"/>
            </p:cNvSpPr>
            <p:nvPr/>
          </p:nvSpPr>
          <p:spPr bwMode="gray">
            <a:xfrm flipH="1">
              <a:off x="1954" y="2554"/>
              <a:ext cx="3262" cy="610"/>
            </a:xfrm>
            <a:prstGeom prst="homePlate">
              <a:avLst>
                <a:gd name="adj" fmla="val 39859"/>
              </a:avLst>
            </a:prstGeom>
            <a:gradFill rotWithShape="1">
              <a:gsLst>
                <a:gs pos="0">
                  <a:srgbClr val="92D365"/>
                </a:gs>
                <a:gs pos="100000">
                  <a:srgbClr val="CCFF99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2D365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24599" name="Rectangle 38"/>
            <p:cNvSpPr>
              <a:spLocks noChangeArrowheads="1"/>
            </p:cNvSpPr>
            <p:nvPr/>
          </p:nvSpPr>
          <p:spPr bwMode="auto">
            <a:xfrm>
              <a:off x="2178" y="2570"/>
              <a:ext cx="305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rtl="1">
                <a:tabLst>
                  <a:tab pos="701675" algn="l"/>
                </a:tabLst>
              </a:pPr>
              <a:r>
                <a:rPr lang="ar-EG" sz="2400" dirty="0">
                  <a:solidFill>
                    <a:srgbClr val="003300"/>
                  </a:solidFill>
                  <a:latin typeface="Times New Roman" pitchFamily="18" charset="0"/>
                  <a:cs typeface="AdvertisingExtraBold" pitchFamily="2" charset="-78"/>
                </a:rPr>
                <a:t>تلخص النقاط التي تم التحاور عليها في </a:t>
              </a:r>
              <a:r>
                <a:rPr lang="ar-EG" sz="2400" dirty="0" smtClean="0">
                  <a:solidFill>
                    <a:srgbClr val="003300"/>
                  </a:solidFill>
                  <a:latin typeface="Times New Roman" pitchFamily="18" charset="0"/>
                  <a:cs typeface="AdvertisingExtraBold" pitchFamily="2" charset="-78"/>
                </a:rPr>
                <a:t>كل موضوع.</a:t>
              </a:r>
              <a:endParaRPr lang="en-US" sz="2400" dirty="0">
                <a:solidFill>
                  <a:srgbClr val="003300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2667000" y="2995614"/>
            <a:ext cx="5616575" cy="968375"/>
            <a:chOff x="2379" y="1887"/>
            <a:chExt cx="2839" cy="610"/>
          </a:xfrm>
        </p:grpSpPr>
        <p:sp>
          <p:nvSpPr>
            <p:cNvPr id="24596" name="AutoShape 29"/>
            <p:cNvSpPr>
              <a:spLocks noChangeArrowheads="1"/>
            </p:cNvSpPr>
            <p:nvPr/>
          </p:nvSpPr>
          <p:spPr bwMode="gray">
            <a:xfrm flipH="1">
              <a:off x="2379" y="1887"/>
              <a:ext cx="2839" cy="610"/>
            </a:xfrm>
            <a:prstGeom prst="homePlate">
              <a:avLst>
                <a:gd name="adj" fmla="val 34647"/>
              </a:avLst>
            </a:prstGeom>
            <a:gradFill rotWithShape="1">
              <a:gsLst>
                <a:gs pos="0">
                  <a:srgbClr val="5491D4"/>
                </a:gs>
                <a:gs pos="100000">
                  <a:srgbClr val="99CCFF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491D4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24597" name="Rectangle 30"/>
            <p:cNvSpPr>
              <a:spLocks noChangeArrowheads="1"/>
            </p:cNvSpPr>
            <p:nvPr/>
          </p:nvSpPr>
          <p:spPr bwMode="auto">
            <a:xfrm>
              <a:off x="2563" y="1908"/>
              <a:ext cx="264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400" dirty="0">
                  <a:solidFill>
                    <a:srgbClr val="003366"/>
                  </a:solidFill>
                  <a:latin typeface="Times New Roman" pitchFamily="18" charset="0"/>
                  <a:cs typeface="AdvertisingExtraBold" pitchFamily="2" charset="-78"/>
                </a:rPr>
                <a:t>تحافظ على الحوار الإيجابي باستخدام بعض الأسئلة </a:t>
              </a:r>
              <a:r>
                <a:rPr lang="ar-EG" sz="2400" dirty="0" smtClean="0">
                  <a:solidFill>
                    <a:srgbClr val="003366"/>
                  </a:solidFill>
                  <a:latin typeface="Times New Roman" pitchFamily="18" charset="0"/>
                  <a:cs typeface="AdvertisingExtraBold" pitchFamily="2" charset="-78"/>
                </a:rPr>
                <a:t>والتنبيهات.</a:t>
              </a:r>
              <a:endParaRPr lang="en-US" sz="2400" dirty="0">
                <a:solidFill>
                  <a:srgbClr val="003366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26677" name="Group 53"/>
          <p:cNvGrpSpPr>
            <a:grpSpLocks/>
          </p:cNvGrpSpPr>
          <p:nvPr/>
        </p:nvGrpSpPr>
        <p:grpSpPr bwMode="auto">
          <a:xfrm>
            <a:off x="3101975" y="1924050"/>
            <a:ext cx="5184775" cy="968375"/>
            <a:chOff x="2823" y="1212"/>
            <a:chExt cx="2397" cy="610"/>
          </a:xfrm>
        </p:grpSpPr>
        <p:sp>
          <p:nvSpPr>
            <p:cNvPr id="24594" name="AutoShape 16"/>
            <p:cNvSpPr>
              <a:spLocks noChangeArrowheads="1"/>
            </p:cNvSpPr>
            <p:nvPr/>
          </p:nvSpPr>
          <p:spPr bwMode="gray">
            <a:xfrm flipH="1">
              <a:off x="2823" y="1212"/>
              <a:ext cx="2397" cy="610"/>
            </a:xfrm>
            <a:prstGeom prst="homePlate">
              <a:avLst>
                <a:gd name="adj" fmla="val 33455"/>
              </a:avLst>
            </a:prstGeom>
            <a:gradFill rotWithShape="1">
              <a:gsLst>
                <a:gs pos="0">
                  <a:srgbClr val="FF9933"/>
                </a:gs>
                <a:gs pos="100000">
                  <a:srgbClr val="FFCC66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24595" name="Rectangle 17"/>
            <p:cNvSpPr>
              <a:spLocks noChangeArrowheads="1"/>
            </p:cNvSpPr>
            <p:nvPr/>
          </p:nvSpPr>
          <p:spPr bwMode="auto">
            <a:xfrm>
              <a:off x="2993" y="1250"/>
              <a:ext cx="218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400" dirty="0">
                  <a:solidFill>
                    <a:srgbClr val="9E2600"/>
                  </a:solidFill>
                  <a:latin typeface="Times New Roman" pitchFamily="18" charset="0"/>
                  <a:cs typeface="AdvertisingExtraBold" pitchFamily="2" charset="-78"/>
                </a:rPr>
                <a:t>مدعمة بوسائل إيضاح مسموعةأو مرئيةأو مكتوبة. . الخ</a:t>
              </a:r>
              <a:endParaRPr lang="en-US" sz="2400" dirty="0">
                <a:solidFill>
                  <a:srgbClr val="9E2600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26642" name="Group 18"/>
          <p:cNvGrpSpPr>
            <a:grpSpLocks/>
          </p:cNvGrpSpPr>
          <p:nvPr/>
        </p:nvGrpSpPr>
        <p:grpSpPr bwMode="auto">
          <a:xfrm>
            <a:off x="1752600" y="152401"/>
            <a:ext cx="5715000" cy="1307290"/>
            <a:chOff x="1565" y="482"/>
            <a:chExt cx="2448" cy="499"/>
          </a:xfrm>
        </p:grpSpPr>
        <p:grpSp>
          <p:nvGrpSpPr>
            <p:cNvPr id="24590" name="Group 19"/>
            <p:cNvGrpSpPr>
              <a:grpSpLocks/>
            </p:cNvGrpSpPr>
            <p:nvPr/>
          </p:nvGrpSpPr>
          <p:grpSpPr bwMode="auto">
            <a:xfrm>
              <a:off x="1565" y="482"/>
              <a:ext cx="2448" cy="499"/>
              <a:chOff x="912" y="960"/>
              <a:chExt cx="4258" cy="700"/>
            </a:xfrm>
          </p:grpSpPr>
          <p:sp>
            <p:nvSpPr>
              <p:cNvPr id="24592" name="AutoShape 20"/>
              <p:cNvSpPr>
                <a:spLocks noChangeArrowheads="1"/>
              </p:cNvSpPr>
              <p:nvPr/>
            </p:nvSpPr>
            <p:spPr bwMode="gray">
              <a:xfrm>
                <a:off x="922" y="960"/>
                <a:ext cx="4240" cy="676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  <a:ex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4593" name="AutoShape 21"/>
              <p:cNvSpPr>
                <a:spLocks noChangeArrowheads="1"/>
              </p:cNvSpPr>
              <p:nvPr/>
            </p:nvSpPr>
            <p:spPr bwMode="gray">
              <a:xfrm>
                <a:off x="912" y="984"/>
                <a:ext cx="4258" cy="676"/>
              </a:xfrm>
              <a:prstGeom prst="roundRect">
                <a:avLst>
                  <a:gd name="adj" fmla="val 16667"/>
                </a:avLst>
              </a:prstGeom>
              <a:ln/>
              <a:ex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24591" name="Rectangle 22"/>
            <p:cNvSpPr>
              <a:spLocks noChangeArrowheads="1"/>
            </p:cNvSpPr>
            <p:nvPr/>
          </p:nvSpPr>
          <p:spPr bwMode="auto">
            <a:xfrm>
              <a:off x="1637" y="531"/>
              <a:ext cx="2319" cy="411"/>
            </a:xfrm>
            <a:prstGeom prst="rect">
              <a:avLst/>
            </a:prstGeom>
            <a:ln/>
            <a:ex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ar-EG" sz="3200" dirty="0" smtClean="0">
                  <a:solidFill>
                    <a:schemeClr val="tx1"/>
                  </a:solidFill>
                  <a:latin typeface="Times New Roman" pitchFamily="18" charset="0"/>
                  <a:cs typeface="AdvertisingBold" pitchFamily="2" charset="-78"/>
                </a:rPr>
                <a:t>تابع :</a:t>
              </a:r>
              <a:r>
                <a:rPr lang="ar-SA" sz="3200" dirty="0" smtClean="0">
                  <a:solidFill>
                    <a:schemeClr val="tx1"/>
                  </a:solidFill>
                  <a:latin typeface="Times New Roman" pitchFamily="18" charset="0"/>
                  <a:cs typeface="AdvertisingBold" pitchFamily="2" charset="-78"/>
                </a:rPr>
                <a:t>شروط </a:t>
              </a:r>
              <a:r>
                <a:rPr lang="ar-SA" sz="3200" dirty="0">
                  <a:solidFill>
                    <a:schemeClr val="tx1"/>
                  </a:solidFill>
                  <a:latin typeface="Times New Roman" pitchFamily="18" charset="0"/>
                  <a:cs typeface="AdvertisingBold" pitchFamily="2" charset="-78"/>
                </a:rPr>
                <a:t>التواصل الناجح مع الأبناء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21219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10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10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10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10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5" name="Rectangle 13"/>
          <p:cNvSpPr>
            <a:spLocks noChangeArrowheads="1"/>
          </p:cNvSpPr>
          <p:nvPr/>
        </p:nvSpPr>
        <p:spPr bwMode="gray">
          <a:xfrm>
            <a:off x="609601" y="3962400"/>
            <a:ext cx="8001000" cy="266700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endParaRPr lang="en-US"/>
          </a:p>
        </p:txBody>
      </p:sp>
      <p:grpSp>
        <p:nvGrpSpPr>
          <p:cNvPr id="29700" name="Group 16"/>
          <p:cNvGrpSpPr>
            <a:grpSpLocks/>
          </p:cNvGrpSpPr>
          <p:nvPr/>
        </p:nvGrpSpPr>
        <p:grpSpPr bwMode="auto">
          <a:xfrm>
            <a:off x="2157618" y="130176"/>
            <a:ext cx="4902200" cy="1543050"/>
            <a:chOff x="1928" y="754"/>
            <a:chExt cx="2041" cy="972"/>
          </a:xfrm>
        </p:grpSpPr>
        <p:sp>
          <p:nvSpPr>
            <p:cNvPr id="29703" name="AutoShape 17"/>
            <p:cNvSpPr>
              <a:spLocks noChangeArrowheads="1"/>
            </p:cNvSpPr>
            <p:nvPr/>
          </p:nvSpPr>
          <p:spPr bwMode="gray">
            <a:xfrm>
              <a:off x="1928" y="754"/>
              <a:ext cx="2041" cy="6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FDFDF"/>
                </a:gs>
                <a:gs pos="50000">
                  <a:srgbClr val="F7F7F7"/>
                </a:gs>
                <a:gs pos="100000">
                  <a:srgbClr val="DFDFDF"/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4" name="Rectangle 18"/>
            <p:cNvSpPr>
              <a:spLocks noChangeArrowheads="1"/>
            </p:cNvSpPr>
            <p:nvPr/>
          </p:nvSpPr>
          <p:spPr bwMode="auto">
            <a:xfrm>
              <a:off x="2011" y="854"/>
              <a:ext cx="1872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4400" dirty="0" smtClean="0">
                  <a:solidFill>
                    <a:srgbClr val="3366CC"/>
                  </a:solidFill>
                  <a:latin typeface="Times New Roman" pitchFamily="18" charset="0"/>
                  <a:cs typeface="AdvertisingExtraBold" pitchFamily="2" charset="-78"/>
                </a:rPr>
                <a:t>حالة عملية</a:t>
              </a:r>
            </a:p>
            <a:p>
              <a:pPr algn="ctr"/>
              <a:endParaRPr lang="ar-SA" sz="4000" dirty="0">
                <a:solidFill>
                  <a:srgbClr val="3366CC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sp>
        <p:nvSpPr>
          <p:cNvPr id="2" name="Down Arrow Callout 1"/>
          <p:cNvSpPr/>
          <p:nvPr/>
        </p:nvSpPr>
        <p:spPr>
          <a:xfrm>
            <a:off x="2819400" y="1295400"/>
            <a:ext cx="3810000" cy="1524000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200" dirty="0" smtClean="0">
                <a:cs typeface="AdvertisingExtraBold" pitchFamily="2" charset="-78"/>
              </a:rPr>
              <a:t>ورقة موزعة رقم (1)</a:t>
            </a:r>
            <a:endParaRPr lang="ar-EG" sz="3200" dirty="0">
              <a:cs typeface="AdvertisingExtraBold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6656" y="4931933"/>
            <a:ext cx="74249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2800" cap="small" dirty="0">
                <a:cs typeface="AdvertisingExtraBold" pitchFamily="2" charset="-78"/>
              </a:rPr>
              <a:t>برأيكم : هل تستطيع الزوجة أن توفق بين البيت والعمل ؟</a:t>
            </a:r>
            <a:endParaRPr lang="ar-EG" sz="2800" dirty="0">
              <a:cs typeface="AdvertisingExtraBold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6566" y="5900410"/>
            <a:ext cx="74249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2800" cap="small" dirty="0">
                <a:cs typeface="AdvertisingExtraBold" pitchFamily="2" charset="-78"/>
              </a:rPr>
              <a:t>ما رأيكم في موقف الأبناء ؟</a:t>
            </a:r>
            <a:endParaRPr lang="ar-EG" sz="2800" dirty="0">
              <a:cs typeface="AdvertisingExtraBold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2643" y="4378868"/>
            <a:ext cx="7424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2800" dirty="0">
                <a:latin typeface="Times New Roman" pitchFamily="18" charset="0"/>
                <a:cs typeface="AdvertisingExtraBold" pitchFamily="2" charset="-78"/>
              </a:rPr>
              <a:t>هل تهتم بتربية </a:t>
            </a:r>
            <a:r>
              <a:rPr lang="ar-SA" sz="2800" dirty="0" smtClean="0">
                <a:latin typeface="Times New Roman" pitchFamily="18" charset="0"/>
                <a:cs typeface="AdvertisingExtraBold" pitchFamily="2" charset="-78"/>
              </a:rPr>
              <a:t>أبنا</a:t>
            </a:r>
            <a:r>
              <a:rPr lang="ar-EG" sz="2800" dirty="0" smtClean="0">
                <a:latin typeface="Times New Roman" pitchFamily="18" charset="0"/>
                <a:cs typeface="AdvertisingExtraBold" pitchFamily="2" charset="-78"/>
              </a:rPr>
              <a:t>ئ</a:t>
            </a:r>
            <a:r>
              <a:rPr lang="ar-SA" sz="2800" dirty="0" smtClean="0">
                <a:latin typeface="Times New Roman" pitchFamily="18" charset="0"/>
                <a:cs typeface="AdvertisingExtraBold" pitchFamily="2" charset="-78"/>
              </a:rPr>
              <a:t>ك إيماني</a:t>
            </a:r>
            <a:r>
              <a:rPr lang="ar-EG" sz="2800" dirty="0" smtClean="0">
                <a:latin typeface="Times New Roman" pitchFamily="18" charset="0"/>
                <a:cs typeface="AdvertisingExtraBold" pitchFamily="2" charset="-78"/>
              </a:rPr>
              <a:t>ً</a:t>
            </a:r>
            <a:r>
              <a:rPr lang="ar-SA" sz="2800" dirty="0" smtClean="0">
                <a:latin typeface="Times New Roman" pitchFamily="18" charset="0"/>
                <a:cs typeface="AdvertisingExtraBold" pitchFamily="2" charset="-78"/>
              </a:rPr>
              <a:t>ا</a:t>
            </a:r>
            <a:r>
              <a:rPr lang="ar-EG" sz="2800" dirty="0" smtClean="0">
                <a:latin typeface="Times New Roman" pitchFamily="18" charset="0"/>
                <a:cs typeface="AdvertisingExtraBold" pitchFamily="2" charset="-78"/>
              </a:rPr>
              <a:t>؟</a:t>
            </a:r>
            <a:r>
              <a:rPr lang="ar-SA" sz="2800" dirty="0" smtClean="0">
                <a:latin typeface="Times New Roman" pitchFamily="18" charset="0"/>
                <a:cs typeface="AdvertisingExtraBold" pitchFamily="2" charset="-78"/>
              </a:rPr>
              <a:t> </a:t>
            </a:r>
            <a:endParaRPr lang="ar-SA" sz="2800" dirty="0">
              <a:latin typeface="Times New Roman" pitchFamily="18" charset="0"/>
              <a:cs typeface="AdvertisingExtraBold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843981" y="2819400"/>
            <a:ext cx="3810000" cy="9543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200" dirty="0" smtClean="0">
                <a:cs typeface="AdvertisingExtraBold" pitchFamily="2" charset="-78"/>
              </a:rPr>
              <a:t>أبنائي أولاً </a:t>
            </a:r>
            <a:endParaRPr lang="ar-EG" sz="3200" dirty="0"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630250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 animBg="1"/>
      <p:bldP spid="2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58" name="Group 50"/>
          <p:cNvGrpSpPr>
            <a:grpSpLocks/>
          </p:cNvGrpSpPr>
          <p:nvPr/>
        </p:nvGrpSpPr>
        <p:grpSpPr bwMode="auto">
          <a:xfrm>
            <a:off x="1676400" y="381000"/>
            <a:ext cx="5811838" cy="1940066"/>
            <a:chOff x="1056" y="1069"/>
            <a:chExt cx="3661" cy="630"/>
          </a:xfrm>
        </p:grpSpPr>
        <p:grpSp>
          <p:nvGrpSpPr>
            <p:cNvPr id="43039" name="Group 31"/>
            <p:cNvGrpSpPr>
              <a:grpSpLocks/>
            </p:cNvGrpSpPr>
            <p:nvPr/>
          </p:nvGrpSpPr>
          <p:grpSpPr bwMode="auto">
            <a:xfrm>
              <a:off x="1056" y="1069"/>
              <a:ext cx="3661" cy="602"/>
              <a:chOff x="3623" y="1413"/>
              <a:chExt cx="1321" cy="294"/>
            </a:xfrm>
          </p:grpSpPr>
          <p:sp>
            <p:nvSpPr>
              <p:cNvPr id="43040" name="AutoShape 32"/>
              <p:cNvSpPr>
                <a:spLocks noChangeArrowheads="1"/>
              </p:cNvSpPr>
              <p:nvPr/>
            </p:nvSpPr>
            <p:spPr bwMode="gray">
              <a:xfrm>
                <a:off x="3623" y="1413"/>
                <a:ext cx="1321" cy="29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58BECC">
                      <a:gamma/>
                      <a:shade val="89020"/>
                      <a:invGamma/>
                    </a:srgbClr>
                  </a:gs>
                  <a:gs pos="50000">
                    <a:srgbClr val="58BECC"/>
                  </a:gs>
                  <a:gs pos="100000">
                    <a:srgbClr val="58BECC">
                      <a:gamma/>
                      <a:shade val="89020"/>
                      <a:invGamma/>
                    </a:srgbClr>
                  </a:gs>
                </a:gsLst>
                <a:lin ang="0" scaled="1"/>
              </a:gradFill>
              <a:ln w="12700">
                <a:solidFill>
                  <a:srgbClr val="58BECC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43041" name="AutoShape 33"/>
              <p:cNvSpPr>
                <a:spLocks noChangeArrowheads="1"/>
              </p:cNvSpPr>
              <p:nvPr/>
            </p:nvSpPr>
            <p:spPr bwMode="gray">
              <a:xfrm flipH="1">
                <a:off x="4878" y="1457"/>
                <a:ext cx="59" cy="204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BD3E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43042" name="AutoShape 34"/>
              <p:cNvSpPr>
                <a:spLocks noChangeArrowheads="1"/>
              </p:cNvSpPr>
              <p:nvPr/>
            </p:nvSpPr>
            <p:spPr bwMode="gray">
              <a:xfrm>
                <a:off x="3637" y="1457"/>
                <a:ext cx="59" cy="204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BD3E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43057" name="Rectangle 49"/>
            <p:cNvSpPr>
              <a:spLocks noChangeArrowheads="1"/>
            </p:cNvSpPr>
            <p:nvPr/>
          </p:nvSpPr>
          <p:spPr bwMode="auto">
            <a:xfrm>
              <a:off x="1268" y="1069"/>
              <a:ext cx="3311" cy="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ar-EG" sz="4000" dirty="0">
                <a:solidFill>
                  <a:schemeClr val="bg1"/>
                </a:solidFill>
                <a:cs typeface="AdvertisingBold" pitchFamily="2" charset="-78"/>
              </a:endParaRPr>
            </a:p>
            <a:p>
              <a:pPr algn="ctr"/>
              <a:r>
                <a:rPr lang="ar-EG" sz="4000" b="1" dirty="0" smtClean="0">
                  <a:solidFill>
                    <a:schemeClr val="bg1"/>
                  </a:solidFill>
                  <a:cs typeface="AdvertisingBold" pitchFamily="2" charset="-78"/>
                </a:rPr>
                <a:t>أبرز </a:t>
              </a:r>
              <a:r>
                <a:rPr lang="ar-EG" sz="4000" b="1" dirty="0">
                  <a:solidFill>
                    <a:schemeClr val="bg1"/>
                  </a:solidFill>
                  <a:cs typeface="AdvertisingBold" pitchFamily="2" charset="-78"/>
                </a:rPr>
                <a:t>الوسائل السلبية للتربية 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19200" y="2624866"/>
            <a:ext cx="6857999" cy="3623534"/>
            <a:chOff x="1219200" y="2624866"/>
            <a:chExt cx="6857999" cy="3432542"/>
          </a:xfrm>
        </p:grpSpPr>
        <p:grpSp>
          <p:nvGrpSpPr>
            <p:cNvPr id="43059" name="Group 51"/>
            <p:cNvGrpSpPr>
              <a:grpSpLocks/>
            </p:cNvGrpSpPr>
            <p:nvPr/>
          </p:nvGrpSpPr>
          <p:grpSpPr bwMode="auto">
            <a:xfrm>
              <a:off x="1219200" y="2624866"/>
              <a:ext cx="6857999" cy="3432542"/>
              <a:chOff x="1056" y="1768"/>
              <a:chExt cx="3672" cy="1593"/>
            </a:xfrm>
          </p:grpSpPr>
          <p:grpSp>
            <p:nvGrpSpPr>
              <p:cNvPr id="43055" name="Group 47"/>
              <p:cNvGrpSpPr>
                <a:grpSpLocks/>
              </p:cNvGrpSpPr>
              <p:nvPr/>
            </p:nvGrpSpPr>
            <p:grpSpPr bwMode="auto">
              <a:xfrm>
                <a:off x="1056" y="1768"/>
                <a:ext cx="3672" cy="1593"/>
                <a:chOff x="3413" y="1864"/>
                <a:chExt cx="1795" cy="1734"/>
              </a:xfrm>
            </p:grpSpPr>
            <p:sp>
              <p:nvSpPr>
                <p:cNvPr id="43037" name="AutoShape 29"/>
                <p:cNvSpPr>
                  <a:spLocks noChangeArrowheads="1"/>
                </p:cNvSpPr>
                <p:nvPr/>
              </p:nvSpPr>
              <p:spPr bwMode="gray">
                <a:xfrm>
                  <a:off x="3413" y="1864"/>
                  <a:ext cx="1795" cy="1734"/>
                </a:xfrm>
                <a:prstGeom prst="roundRect">
                  <a:avLst>
                    <a:gd name="adj" fmla="val 8014"/>
                  </a:avLst>
                </a:prstGeom>
                <a:solidFill>
                  <a:srgbClr val="F8F8F8"/>
                </a:solidFill>
                <a:ln w="9525">
                  <a:solidFill>
                    <a:srgbClr val="58BECC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43038" name="AutoShape 30"/>
                <p:cNvSpPr>
                  <a:spLocks noChangeArrowheads="1"/>
                </p:cNvSpPr>
                <p:nvPr/>
              </p:nvSpPr>
              <p:spPr bwMode="gray">
                <a:xfrm>
                  <a:off x="3453" y="1904"/>
                  <a:ext cx="1703" cy="1645"/>
                </a:xfrm>
                <a:prstGeom prst="roundRect">
                  <a:avLst>
                    <a:gd name="adj" fmla="val 7912"/>
                  </a:avLst>
                </a:prstGeom>
                <a:gradFill rotWithShape="1">
                  <a:gsLst>
                    <a:gs pos="0">
                      <a:srgbClr val="58BECC">
                        <a:gamma/>
                        <a:tint val="38039"/>
                        <a:invGamma/>
                      </a:srgbClr>
                    </a:gs>
                    <a:gs pos="100000">
                      <a:srgbClr val="58BECC">
                        <a:alpha val="50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9BD3E5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grpSp>
              <p:nvGrpSpPr>
                <p:cNvPr id="43048" name="Group 40"/>
                <p:cNvGrpSpPr>
                  <a:grpSpLocks/>
                </p:cNvGrpSpPr>
                <p:nvPr/>
              </p:nvGrpSpPr>
              <p:grpSpPr bwMode="auto">
                <a:xfrm>
                  <a:off x="4994" y="2035"/>
                  <a:ext cx="106" cy="106"/>
                  <a:chOff x="2935" y="2373"/>
                  <a:chExt cx="262" cy="262"/>
                </a:xfrm>
              </p:grpSpPr>
              <p:sp>
                <p:nvSpPr>
                  <p:cNvPr id="43049" name="Oval 41"/>
                  <p:cNvSpPr>
                    <a:spLocks noChangeArrowheads="1"/>
                  </p:cNvSpPr>
                  <p:nvPr/>
                </p:nvSpPr>
                <p:spPr bwMode="gray">
                  <a:xfrm>
                    <a:off x="2935" y="2373"/>
                    <a:ext cx="262" cy="26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223864">
                          <a:gamma/>
                          <a:tint val="28627"/>
                          <a:invGamma/>
                        </a:srgbClr>
                      </a:gs>
                      <a:gs pos="100000">
                        <a:srgbClr val="223864"/>
                      </a:gs>
                    </a:gsLst>
                    <a:lin ang="2700000" scaled="1"/>
                  </a:gradFill>
                  <a:ln w="12700">
                    <a:solidFill>
                      <a:srgbClr val="F8F8F8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1C1C1C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43050" name="Oval 42"/>
                  <p:cNvSpPr>
                    <a:spLocks noChangeArrowheads="1"/>
                  </p:cNvSpPr>
                  <p:nvPr/>
                </p:nvSpPr>
                <p:spPr bwMode="gray">
                  <a:xfrm>
                    <a:off x="2963" y="2417"/>
                    <a:ext cx="218" cy="218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58BECC"/>
                      </a:gs>
                      <a:gs pos="100000">
                        <a:srgbClr val="58BECC">
                          <a:gamma/>
                          <a:tint val="63529"/>
                          <a:invGamma/>
                        </a:srgbClr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DDDDDD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rgbClr val="000000">
                              <a:alpha val="50000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  <p:sp>
            <p:nvSpPr>
              <p:cNvPr id="43056" name="Rectangle 48"/>
              <p:cNvSpPr>
                <a:spLocks noChangeArrowheads="1"/>
              </p:cNvSpPr>
              <p:nvPr/>
            </p:nvSpPr>
            <p:spPr bwMode="auto">
              <a:xfrm>
                <a:off x="1095" y="2424"/>
                <a:ext cx="3484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ctr"/>
                <a:endParaRPr lang="ar-EG" sz="3200" dirty="0">
                  <a:solidFill>
                    <a:srgbClr val="009999"/>
                  </a:solidFill>
                  <a:cs typeface="AdvertisingBold" pitchFamily="2" charset="-78"/>
                </a:endParaRP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1541697" y="2806869"/>
              <a:ext cx="6198718" cy="2128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ExtraBold" pitchFamily="2" charset="-78"/>
                </a:rPr>
                <a:t> </a:t>
              </a:r>
              <a:r>
                <a:rPr lang="ar-EG" sz="2800" dirty="0" smtClean="0">
                  <a:cs typeface="AdvertisingExtraBold" pitchFamily="2" charset="-78"/>
                </a:rPr>
                <a:t>الضرب</a:t>
              </a:r>
              <a:r>
                <a:rPr lang="ar-EG" sz="2800" dirty="0">
                  <a:cs typeface="AdvertisingExtraBold" pitchFamily="2" charset="-78"/>
                </a:rPr>
                <a:t>، </a:t>
              </a:r>
              <a:r>
                <a:rPr lang="ar-EG" sz="2800" dirty="0" smtClean="0">
                  <a:cs typeface="AdvertisingExtraBold" pitchFamily="2" charset="-78"/>
                </a:rPr>
                <a:t>السِباب</a:t>
              </a:r>
              <a:r>
                <a:rPr lang="ar-EG" sz="2800" dirty="0">
                  <a:cs typeface="AdvertisingExtraBold" pitchFamily="2" charset="-78"/>
                </a:rPr>
                <a:t>، </a:t>
              </a:r>
              <a:r>
                <a:rPr lang="ar-EG" sz="2800" dirty="0" smtClean="0">
                  <a:cs typeface="AdvertisingExtraBold" pitchFamily="2" charset="-78"/>
                </a:rPr>
                <a:t>اللوْم  </a:t>
              </a:r>
            </a:p>
            <a:p>
              <a:pPr algn="ctr"/>
              <a:endParaRPr lang="ar-EG" sz="2800" dirty="0">
                <a:cs typeface="AdvertisingExtraBold" pitchFamily="2" charset="-78"/>
              </a:endParaRPr>
            </a:p>
            <a:p>
              <a:pPr algn="ctr"/>
              <a:r>
                <a:rPr lang="ar-EG" sz="2800" dirty="0" smtClean="0">
                  <a:cs typeface="AdvertisingExtraBold" pitchFamily="2" charset="-78"/>
                </a:rPr>
                <a:t>قال </a:t>
              </a:r>
              <a:r>
                <a:rPr lang="ar-EG" sz="2800" dirty="0">
                  <a:cs typeface="AdvertisingExtraBold" pitchFamily="2" charset="-78"/>
                </a:rPr>
                <a:t>الرسول </a:t>
              </a:r>
              <a:r>
                <a:rPr lang="ar-EG" sz="2800" dirty="0" smtClean="0">
                  <a:cs typeface="Rateb lotus20" pitchFamily="2" charset="-78"/>
                </a:rPr>
                <a:t>×</a:t>
              </a:r>
              <a:r>
                <a:rPr lang="ar-EG" sz="2800" dirty="0" smtClean="0">
                  <a:cs typeface="AdvertisingExtraBold" pitchFamily="2" charset="-78"/>
                </a:rPr>
                <a:t> : </a:t>
              </a:r>
            </a:p>
            <a:p>
              <a:pPr algn="ctr"/>
              <a:r>
                <a:rPr lang="ar-EG" sz="2800" dirty="0" smtClean="0">
                  <a:cs typeface="AdvertisingExtraBold" pitchFamily="2" charset="-78"/>
                </a:rPr>
                <a:t> </a:t>
              </a:r>
              <a:r>
                <a:rPr lang="ar-EG" sz="2800" dirty="0">
                  <a:cs typeface="AdvertisingExtraBold" pitchFamily="2" charset="-78"/>
                </a:rPr>
                <a:t>" </a:t>
              </a:r>
              <a:r>
                <a:rPr lang="ar-EG" sz="2800" dirty="0" smtClean="0">
                  <a:cs typeface="AdvertisingExtraBold" pitchFamily="2" charset="-78"/>
                </a:rPr>
                <a:t>ليس </a:t>
              </a:r>
              <a:r>
                <a:rPr lang="ar-EG" sz="2800" dirty="0">
                  <a:cs typeface="AdvertisingExtraBold" pitchFamily="2" charset="-78"/>
                </a:rPr>
                <a:t>المؤمن بالطعان، ولاباللعان،ولا بالفاحش،ولا بالبذيء "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4306499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33" name="Group 61"/>
          <p:cNvGrpSpPr>
            <a:grpSpLocks/>
          </p:cNvGrpSpPr>
          <p:nvPr/>
        </p:nvGrpSpPr>
        <p:grpSpPr bwMode="auto">
          <a:xfrm>
            <a:off x="1600200" y="-1"/>
            <a:ext cx="6324600" cy="1420581"/>
            <a:chOff x="1632" y="384"/>
            <a:chExt cx="2371" cy="576"/>
          </a:xfrm>
        </p:grpSpPr>
        <p:grpSp>
          <p:nvGrpSpPr>
            <p:cNvPr id="30759" name="Group 62"/>
            <p:cNvGrpSpPr>
              <a:grpSpLocks/>
            </p:cNvGrpSpPr>
            <p:nvPr/>
          </p:nvGrpSpPr>
          <p:grpSpPr bwMode="auto">
            <a:xfrm>
              <a:off x="1632" y="384"/>
              <a:ext cx="2371" cy="576"/>
              <a:chOff x="657" y="2893"/>
              <a:chExt cx="1032" cy="590"/>
            </a:xfrm>
          </p:grpSpPr>
          <p:sp>
            <p:nvSpPr>
              <p:cNvPr id="30761" name="AutoShape 63"/>
              <p:cNvSpPr>
                <a:spLocks noChangeArrowheads="1"/>
              </p:cNvSpPr>
              <p:nvPr/>
            </p:nvSpPr>
            <p:spPr bwMode="gray">
              <a:xfrm>
                <a:off x="657" y="2893"/>
                <a:ext cx="1031" cy="590"/>
              </a:xfrm>
              <a:prstGeom prst="roundRect">
                <a:avLst>
                  <a:gd name="adj" fmla="val 12736"/>
                </a:avLst>
              </a:prstGeom>
              <a:gradFill rotWithShape="1">
                <a:gsLst>
                  <a:gs pos="0">
                    <a:srgbClr val="4D74A3"/>
                  </a:gs>
                  <a:gs pos="100000">
                    <a:srgbClr val="5A87BE"/>
                  </a:gs>
                </a:gsLst>
                <a:lin ang="5400000" scaled="1"/>
              </a:gradFill>
              <a:ln>
                <a:noFill/>
              </a:ln>
              <a:effectLst>
                <a:outerShdw dist="17961" dir="2700000" algn="ctr" rotWithShape="0">
                  <a:srgbClr val="080808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52A4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62" name="AutoShape 64"/>
              <p:cNvSpPr>
                <a:spLocks noChangeArrowheads="1"/>
              </p:cNvSpPr>
              <p:nvPr/>
            </p:nvSpPr>
            <p:spPr bwMode="gray">
              <a:xfrm>
                <a:off x="658" y="2894"/>
                <a:ext cx="1031" cy="589"/>
              </a:xfrm>
              <a:prstGeom prst="roundRect">
                <a:avLst>
                  <a:gd name="adj" fmla="val 30769"/>
                </a:avLst>
              </a:prstGeom>
              <a:gradFill rotWithShape="1">
                <a:gsLst>
                  <a:gs pos="0">
                    <a:srgbClr val="5A87BE"/>
                  </a:gs>
                  <a:gs pos="100000">
                    <a:srgbClr val="8CACD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52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760" name="Rectangle 65"/>
            <p:cNvSpPr>
              <a:spLocks noChangeArrowheads="1"/>
            </p:cNvSpPr>
            <p:nvPr/>
          </p:nvSpPr>
          <p:spPr bwMode="auto">
            <a:xfrm>
              <a:off x="1680" y="432"/>
              <a:ext cx="229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2800" dirty="0">
                  <a:solidFill>
                    <a:srgbClr val="FFFFFF"/>
                  </a:solidFill>
                  <a:cs typeface="AdvertisingBold" pitchFamily="2" charset="-78"/>
                </a:rPr>
                <a:t>الوسائط التي تؤثر في اكتساب القيم</a:t>
              </a:r>
              <a:endParaRPr lang="en-US" sz="2800" dirty="0">
                <a:solidFill>
                  <a:srgbClr val="FFFFFF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8738" name="Group 66"/>
          <p:cNvGrpSpPr>
            <a:grpSpLocks/>
          </p:cNvGrpSpPr>
          <p:nvPr/>
        </p:nvGrpSpPr>
        <p:grpSpPr bwMode="auto">
          <a:xfrm>
            <a:off x="708024" y="3581399"/>
            <a:ext cx="7777163" cy="1371923"/>
            <a:chOff x="456" y="1509"/>
            <a:chExt cx="4899" cy="1094"/>
          </a:xfrm>
        </p:grpSpPr>
        <p:grpSp>
          <p:nvGrpSpPr>
            <p:cNvPr id="30754" name="Group 67"/>
            <p:cNvGrpSpPr>
              <a:grpSpLocks/>
            </p:cNvGrpSpPr>
            <p:nvPr/>
          </p:nvGrpSpPr>
          <p:grpSpPr bwMode="auto">
            <a:xfrm>
              <a:off x="456" y="1509"/>
              <a:ext cx="4899" cy="1094"/>
              <a:chOff x="1267" y="2532"/>
              <a:chExt cx="3185" cy="582"/>
            </a:xfrm>
          </p:grpSpPr>
          <p:sp>
            <p:nvSpPr>
              <p:cNvPr id="30756" name="AutoShape 68"/>
              <p:cNvSpPr>
                <a:spLocks noChangeArrowheads="1"/>
              </p:cNvSpPr>
              <p:nvPr/>
            </p:nvSpPr>
            <p:spPr bwMode="ltGray">
              <a:xfrm>
                <a:off x="1267" y="2532"/>
                <a:ext cx="3185" cy="58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5050"/>
                  </a:gs>
                  <a:gs pos="100000">
                    <a:srgbClr val="A93535"/>
                  </a:gs>
                </a:gsLst>
                <a:lin ang="0" scaled="1"/>
              </a:gradFill>
              <a:ln w="9525">
                <a:round/>
                <a:headEnd/>
                <a:tailEnd/>
              </a:ln>
              <a:effectLst/>
              <a:scene3d>
                <a:camera prst="legacyPerspectiveBottom"/>
                <a:lightRig rig="legacyNormal3" dir="r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505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80808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57" name="Line 69"/>
              <p:cNvSpPr>
                <a:spLocks noChangeShapeType="1"/>
              </p:cNvSpPr>
              <p:nvPr/>
            </p:nvSpPr>
            <p:spPr bwMode="ltGray">
              <a:xfrm>
                <a:off x="1412" y="3111"/>
                <a:ext cx="2950" cy="0"/>
              </a:xfrm>
              <a:prstGeom prst="line">
                <a:avLst/>
              </a:prstGeom>
              <a:noFill/>
              <a:ln w="3175">
                <a:solidFill>
                  <a:srgbClr val="FFFFFF">
                    <a:alpha val="14902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  <p:sp>
            <p:nvSpPr>
              <p:cNvPr id="30758" name="Line 70"/>
              <p:cNvSpPr>
                <a:spLocks noChangeShapeType="1"/>
              </p:cNvSpPr>
              <p:nvPr/>
            </p:nvSpPr>
            <p:spPr bwMode="ltGray">
              <a:xfrm>
                <a:off x="1418" y="2532"/>
                <a:ext cx="2950" cy="0"/>
              </a:xfrm>
              <a:prstGeom prst="line">
                <a:avLst/>
              </a:prstGeom>
              <a:noFill/>
              <a:ln w="3175">
                <a:solidFill>
                  <a:srgbClr val="FFFFFF">
                    <a:alpha val="25098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755" name="Rectangle 71"/>
            <p:cNvSpPr>
              <a:spLocks noChangeArrowheads="1"/>
            </p:cNvSpPr>
            <p:nvPr/>
          </p:nvSpPr>
          <p:spPr bwMode="auto">
            <a:xfrm>
              <a:off x="547" y="1750"/>
              <a:ext cx="4710" cy="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rtl="1"/>
              <a:r>
                <a:rPr lang="ar-SA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تغذي </a:t>
              </a:r>
              <a:r>
                <a:rPr lang="ar-SA" sz="2400" dirty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الأطفال بالقيم الإسلامية عن طريق الممارسة اليومية،والسلوك الخلقي الحسن </a:t>
              </a:r>
              <a:r>
                <a:rPr lang="ar-SA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للوالدين</a:t>
              </a:r>
              <a:r>
                <a:rPr lang="ar-EG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.</a:t>
              </a:r>
              <a:r>
                <a:rPr lang="ar-SA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 </a:t>
              </a:r>
              <a:endParaRPr lang="ar-EG" sz="2400" dirty="0">
                <a:solidFill>
                  <a:prstClr val="white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28750" name="Group 78"/>
          <p:cNvGrpSpPr>
            <a:grpSpLocks/>
          </p:cNvGrpSpPr>
          <p:nvPr/>
        </p:nvGrpSpPr>
        <p:grpSpPr bwMode="auto">
          <a:xfrm>
            <a:off x="708025" y="5257800"/>
            <a:ext cx="7777163" cy="1468438"/>
            <a:chOff x="456" y="2664"/>
            <a:chExt cx="4899" cy="1094"/>
          </a:xfrm>
        </p:grpSpPr>
        <p:grpSp>
          <p:nvGrpSpPr>
            <p:cNvPr id="30744" name="Group 79"/>
            <p:cNvGrpSpPr>
              <a:grpSpLocks/>
            </p:cNvGrpSpPr>
            <p:nvPr/>
          </p:nvGrpSpPr>
          <p:grpSpPr bwMode="auto">
            <a:xfrm>
              <a:off x="456" y="2664"/>
              <a:ext cx="4899" cy="1094"/>
              <a:chOff x="1267" y="2532"/>
              <a:chExt cx="3185" cy="582"/>
            </a:xfrm>
          </p:grpSpPr>
          <p:sp>
            <p:nvSpPr>
              <p:cNvPr id="30746" name="AutoShape 80"/>
              <p:cNvSpPr>
                <a:spLocks noChangeArrowheads="1"/>
              </p:cNvSpPr>
              <p:nvPr/>
            </p:nvSpPr>
            <p:spPr bwMode="ltGray">
              <a:xfrm>
                <a:off x="1267" y="2532"/>
                <a:ext cx="3185" cy="58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0C0"/>
                  </a:gs>
                </a:gsLst>
                <a:lin ang="0" scaled="1"/>
              </a:gradFill>
              <a:ln w="9525">
                <a:round/>
                <a:headEnd/>
                <a:tailEnd/>
              </a:ln>
              <a:effectLst/>
              <a:scene3d>
                <a:camera prst="legacyPerspectiveBottom"/>
                <a:lightRig rig="legacyNormal3" dir="r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66CC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80808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47" name="Line 81"/>
              <p:cNvSpPr>
                <a:spLocks noChangeShapeType="1"/>
              </p:cNvSpPr>
              <p:nvPr/>
            </p:nvSpPr>
            <p:spPr bwMode="ltGray">
              <a:xfrm>
                <a:off x="1412" y="3111"/>
                <a:ext cx="2950" cy="0"/>
              </a:xfrm>
              <a:prstGeom prst="line">
                <a:avLst/>
              </a:prstGeom>
              <a:noFill/>
              <a:ln w="3175">
                <a:solidFill>
                  <a:srgbClr val="FFFFFF">
                    <a:alpha val="14902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  <p:sp>
            <p:nvSpPr>
              <p:cNvPr id="30748" name="Line 82"/>
              <p:cNvSpPr>
                <a:spLocks noChangeShapeType="1"/>
              </p:cNvSpPr>
              <p:nvPr/>
            </p:nvSpPr>
            <p:spPr bwMode="ltGray">
              <a:xfrm>
                <a:off x="1418" y="2532"/>
                <a:ext cx="2950" cy="0"/>
              </a:xfrm>
              <a:prstGeom prst="line">
                <a:avLst/>
              </a:prstGeom>
              <a:noFill/>
              <a:ln w="3175">
                <a:solidFill>
                  <a:srgbClr val="FFFFFF">
                    <a:alpha val="25098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745" name="Rectangle 83"/>
            <p:cNvSpPr>
              <a:spLocks noChangeArrowheads="1"/>
            </p:cNvSpPr>
            <p:nvPr/>
          </p:nvSpPr>
          <p:spPr bwMode="auto">
            <a:xfrm>
              <a:off x="487" y="3034"/>
              <a:ext cx="4770" cy="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rtl="1"/>
              <a:r>
                <a:rPr lang="ar-SA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تترجم </a:t>
              </a:r>
              <a:r>
                <a:rPr lang="ar-SA" sz="2400" dirty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معاني المسؤولية والصدق والأمانة </a:t>
              </a:r>
              <a:endParaRPr lang="ar-EG" sz="2400" dirty="0">
                <a:solidFill>
                  <a:prstClr val="white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28762" name="Group 90"/>
          <p:cNvGrpSpPr>
            <a:grpSpLocks/>
          </p:cNvGrpSpPr>
          <p:nvPr/>
        </p:nvGrpSpPr>
        <p:grpSpPr bwMode="auto">
          <a:xfrm>
            <a:off x="757238" y="1802976"/>
            <a:ext cx="7727949" cy="1416474"/>
            <a:chOff x="456" y="2664"/>
            <a:chExt cx="4899" cy="1094"/>
          </a:xfrm>
        </p:grpSpPr>
        <p:grpSp>
          <p:nvGrpSpPr>
            <p:cNvPr id="30734" name="Group 91"/>
            <p:cNvGrpSpPr>
              <a:grpSpLocks/>
            </p:cNvGrpSpPr>
            <p:nvPr/>
          </p:nvGrpSpPr>
          <p:grpSpPr bwMode="auto">
            <a:xfrm>
              <a:off x="456" y="2664"/>
              <a:ext cx="4899" cy="1094"/>
              <a:chOff x="1267" y="2532"/>
              <a:chExt cx="3185" cy="582"/>
            </a:xfrm>
          </p:grpSpPr>
          <p:sp>
            <p:nvSpPr>
              <p:cNvPr id="30736" name="AutoShape 92"/>
              <p:cNvSpPr>
                <a:spLocks noChangeArrowheads="1"/>
              </p:cNvSpPr>
              <p:nvPr/>
            </p:nvSpPr>
            <p:spPr bwMode="ltGray">
              <a:xfrm>
                <a:off x="1267" y="2532"/>
                <a:ext cx="3185" cy="58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DC870A"/>
                  </a:gs>
                  <a:gs pos="100000">
                    <a:srgbClr val="CF7F09"/>
                  </a:gs>
                </a:gsLst>
                <a:lin ang="0" scaled="1"/>
              </a:gradFill>
              <a:ln w="9525">
                <a:round/>
                <a:headEnd/>
                <a:tailEnd/>
              </a:ln>
              <a:effectLst/>
              <a:scene3d>
                <a:camera prst="legacyPerspectiveBottom"/>
                <a:lightRig rig="legacyNormal3" dir="r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DC870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80808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37" name="Line 93"/>
              <p:cNvSpPr>
                <a:spLocks noChangeShapeType="1"/>
              </p:cNvSpPr>
              <p:nvPr/>
            </p:nvSpPr>
            <p:spPr bwMode="ltGray">
              <a:xfrm>
                <a:off x="1412" y="3111"/>
                <a:ext cx="2950" cy="0"/>
              </a:xfrm>
              <a:prstGeom prst="line">
                <a:avLst/>
              </a:prstGeom>
              <a:noFill/>
              <a:ln w="3175">
                <a:solidFill>
                  <a:srgbClr val="FFFFFF">
                    <a:alpha val="14902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  <p:sp>
            <p:nvSpPr>
              <p:cNvPr id="30738" name="Line 94"/>
              <p:cNvSpPr>
                <a:spLocks noChangeShapeType="1"/>
              </p:cNvSpPr>
              <p:nvPr/>
            </p:nvSpPr>
            <p:spPr bwMode="ltGray">
              <a:xfrm>
                <a:off x="1418" y="2532"/>
                <a:ext cx="2950" cy="0"/>
              </a:xfrm>
              <a:prstGeom prst="line">
                <a:avLst/>
              </a:prstGeom>
              <a:noFill/>
              <a:ln w="3175">
                <a:solidFill>
                  <a:srgbClr val="FFFFFF">
                    <a:alpha val="25098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735" name="Rectangle 95"/>
            <p:cNvSpPr>
              <a:spLocks noChangeArrowheads="1"/>
            </p:cNvSpPr>
            <p:nvPr/>
          </p:nvSpPr>
          <p:spPr bwMode="auto">
            <a:xfrm>
              <a:off x="547" y="2886"/>
              <a:ext cx="4679" cy="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rtl="1"/>
              <a:r>
                <a:rPr lang="ar-SA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تعد </a:t>
              </a:r>
              <a:r>
                <a:rPr lang="ar-SA" sz="2400" dirty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أول عامل مؤثر في السلوك الخلقي فهي المصدر الأول في تكوين القيم وتوجيه </a:t>
              </a:r>
              <a:r>
                <a:rPr lang="ar-SA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السلوك</a:t>
              </a:r>
              <a:r>
                <a:rPr lang="ar-EG" sz="2400" dirty="0" smtClean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rPr>
                <a:t>.</a:t>
              </a:r>
              <a:endParaRPr lang="ar-EG" sz="2400" dirty="0">
                <a:solidFill>
                  <a:prstClr val="white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2312980" y="711493"/>
            <a:ext cx="510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800" dirty="0" smtClean="0">
                <a:solidFill>
                  <a:prstClr val="black"/>
                </a:solidFill>
                <a:cs typeface="AdvertisingBold" pitchFamily="2" charset="-78"/>
              </a:rPr>
              <a:t>أولاً : الأسرة</a:t>
            </a:r>
            <a:endParaRPr lang="ar-EG" sz="2800" dirty="0">
              <a:solidFill>
                <a:prstClr val="black"/>
              </a:solidFill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235403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1745413" y="1548019"/>
            <a:ext cx="5765296" cy="1438820"/>
            <a:chOff x="1517" y="960"/>
            <a:chExt cx="2591" cy="836"/>
          </a:xfrm>
        </p:grpSpPr>
        <p:sp>
          <p:nvSpPr>
            <p:cNvPr id="15364" name="AutoShape 4"/>
            <p:cNvSpPr>
              <a:spLocks noChangeArrowheads="1"/>
            </p:cNvSpPr>
            <p:nvPr/>
          </p:nvSpPr>
          <p:spPr bwMode="gray">
            <a:xfrm>
              <a:off x="1517" y="960"/>
              <a:ext cx="2591" cy="618"/>
            </a:xfrm>
            <a:prstGeom prst="upArrow">
              <a:avLst>
                <a:gd name="adj1" fmla="val 56361"/>
                <a:gd name="adj2" fmla="val 56366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CC33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2120" y="1170"/>
              <a:ext cx="1385" cy="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3200" b="1" dirty="0" smtClean="0">
                  <a:solidFill>
                    <a:srgbClr val="FFFFCC"/>
                  </a:solidFill>
                  <a:cs typeface="AdvertisingBold" pitchFamily="2" charset="-78"/>
                </a:rPr>
                <a:t>ثانيًا : المدرسة</a:t>
              </a:r>
              <a:endParaRPr lang="ar-SA" sz="3200" b="1" dirty="0">
                <a:solidFill>
                  <a:srgbClr val="FFFF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1719509" y="161036"/>
            <a:ext cx="5791199" cy="1251535"/>
            <a:chOff x="1338" y="1121"/>
            <a:chExt cx="3130" cy="679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gray">
            <a:xfrm>
              <a:off x="1338" y="1121"/>
              <a:ext cx="3130" cy="67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  <a:ex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ar-EG">
                <a:solidFill>
                  <a:prstClr val="white"/>
                </a:solidFill>
              </a:endParaRPr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1352" y="1149"/>
              <a:ext cx="3102" cy="651"/>
            </a:xfrm>
            <a:prstGeom prst="rect">
              <a:avLst/>
            </a:prstGeom>
            <a:ln/>
            <a:ex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ar-SA" sz="3600" dirty="0">
                  <a:solidFill>
                    <a:srgbClr val="EEECE1"/>
                  </a:solidFill>
                  <a:cs typeface="AdvertisingBold" pitchFamily="2" charset="-78"/>
                </a:rPr>
                <a:t>تابع: الوسائط التي تؤثر في اكتساب القيم</a:t>
              </a:r>
            </a:p>
          </p:txBody>
        </p:sp>
      </p:grpSp>
      <p:grpSp>
        <p:nvGrpSpPr>
          <p:cNvPr id="15384" name="Group 24"/>
          <p:cNvGrpSpPr>
            <a:grpSpLocks/>
          </p:cNvGrpSpPr>
          <p:nvPr/>
        </p:nvGrpSpPr>
        <p:grpSpPr bwMode="auto">
          <a:xfrm>
            <a:off x="533400" y="2926458"/>
            <a:ext cx="8001000" cy="1569342"/>
            <a:chOff x="632" y="2095"/>
            <a:chExt cx="4431" cy="654"/>
          </a:xfrm>
        </p:grpSpPr>
        <p:grpSp>
          <p:nvGrpSpPr>
            <p:cNvPr id="15373" name="Group 13"/>
            <p:cNvGrpSpPr>
              <a:grpSpLocks/>
            </p:cNvGrpSpPr>
            <p:nvPr/>
          </p:nvGrpSpPr>
          <p:grpSpPr bwMode="auto">
            <a:xfrm>
              <a:off x="632" y="2095"/>
              <a:ext cx="4431" cy="654"/>
              <a:chOff x="1123" y="2376"/>
              <a:chExt cx="3360" cy="323"/>
            </a:xfrm>
          </p:grpSpPr>
          <p:sp>
            <p:nvSpPr>
              <p:cNvPr id="15374" name="AutoShape 14"/>
              <p:cNvSpPr>
                <a:spLocks noChangeArrowheads="1"/>
              </p:cNvSpPr>
              <p:nvPr/>
            </p:nvSpPr>
            <p:spPr bwMode="gray">
              <a:xfrm>
                <a:off x="1123" y="2376"/>
                <a:ext cx="3360" cy="32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6CC">
                      <a:gamma/>
                      <a:tint val="48627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  <p:sp>
            <p:nvSpPr>
              <p:cNvPr id="15375" name="AutoShape 15"/>
              <p:cNvSpPr>
                <a:spLocks noChangeArrowheads="1"/>
              </p:cNvSpPr>
              <p:nvPr/>
            </p:nvSpPr>
            <p:spPr bwMode="gray">
              <a:xfrm>
                <a:off x="1152" y="2613"/>
                <a:ext cx="3312" cy="8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66CC">
                      <a:gamma/>
                      <a:tint val="54510"/>
                      <a:invGamma/>
                    </a:srgbClr>
                  </a:gs>
                  <a:gs pos="100000">
                    <a:srgbClr val="0066C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  <p:sp>
            <p:nvSpPr>
              <p:cNvPr id="15376" name="AutoShape 16"/>
              <p:cNvSpPr>
                <a:spLocks noChangeArrowheads="1"/>
              </p:cNvSpPr>
              <p:nvPr/>
            </p:nvSpPr>
            <p:spPr bwMode="gray">
              <a:xfrm>
                <a:off x="1152" y="2383"/>
                <a:ext cx="3312" cy="8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66CC">
                      <a:gamma/>
                      <a:tint val="33333"/>
                      <a:invGamma/>
                    </a:srgbClr>
                  </a:gs>
                  <a:gs pos="100000">
                    <a:srgbClr val="0066C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5377" name="Rectangle 17"/>
            <p:cNvSpPr>
              <a:spLocks noChangeArrowheads="1"/>
            </p:cNvSpPr>
            <p:nvPr/>
          </p:nvSpPr>
          <p:spPr bwMode="auto">
            <a:xfrm>
              <a:off x="632" y="2149"/>
              <a:ext cx="4387" cy="5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rtl="1">
                <a:lnSpc>
                  <a:spcPct val="110000"/>
                </a:lnSpc>
                <a:buSzPct val="80000"/>
                <a:buFont typeface="Symbol" pitchFamily="18" charset="2"/>
                <a:buNone/>
              </a:pPr>
              <a:r>
                <a:rPr lang="ar-SA" sz="2400" dirty="0" smtClean="0">
                  <a:solidFill>
                    <a:prstClr val="white"/>
                  </a:solidFill>
                  <a:cs typeface="AdvertisingBold" pitchFamily="2" charset="-78"/>
                </a:rPr>
                <a:t>أهم </a:t>
              </a:r>
              <a:r>
                <a:rPr lang="ar-SA" sz="2400" dirty="0">
                  <a:solidFill>
                    <a:prstClr val="white"/>
                  </a:solidFill>
                  <a:cs typeface="AdvertisingBold" pitchFamily="2" charset="-78"/>
                </a:rPr>
                <a:t>المؤسسات التعليمية ذات التأثير الكبير في التكوين الخلقي للطفل وتوجيه سلوكه،وتعديل نوازعه ومواقفه </a:t>
              </a:r>
              <a:r>
                <a:rPr lang="ar-SA" sz="2400" dirty="0" smtClean="0">
                  <a:solidFill>
                    <a:prstClr val="white"/>
                  </a:solidFill>
                  <a:cs typeface="AdvertisingBold" pitchFamily="2" charset="-78"/>
                </a:rPr>
                <a:t>واتجاهاته</a:t>
              </a:r>
              <a:r>
                <a:rPr lang="ar-EG" sz="2400" dirty="0" smtClean="0">
                  <a:solidFill>
                    <a:prstClr val="white"/>
                  </a:solidFill>
                  <a:cs typeface="AdvertisingBold" pitchFamily="2" charset="-78"/>
                </a:rPr>
                <a:t>.</a:t>
              </a:r>
              <a:endParaRPr lang="ar-EG" sz="2400" dirty="0">
                <a:solidFill>
                  <a:prstClr val="white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5385" name="Group 25"/>
          <p:cNvGrpSpPr>
            <a:grpSpLocks/>
          </p:cNvGrpSpPr>
          <p:nvPr/>
        </p:nvGrpSpPr>
        <p:grpSpPr bwMode="auto">
          <a:xfrm>
            <a:off x="380124" y="4800601"/>
            <a:ext cx="8154276" cy="1704904"/>
            <a:chOff x="547" y="2766"/>
            <a:chExt cx="4522" cy="690"/>
          </a:xfrm>
        </p:grpSpPr>
        <p:grpSp>
          <p:nvGrpSpPr>
            <p:cNvPr id="15379" name="Group 19"/>
            <p:cNvGrpSpPr>
              <a:grpSpLocks/>
            </p:cNvGrpSpPr>
            <p:nvPr/>
          </p:nvGrpSpPr>
          <p:grpSpPr bwMode="auto">
            <a:xfrm>
              <a:off x="632" y="2766"/>
              <a:ext cx="4437" cy="690"/>
              <a:chOff x="1123" y="2376"/>
              <a:chExt cx="3360" cy="323"/>
            </a:xfrm>
          </p:grpSpPr>
          <p:sp>
            <p:nvSpPr>
              <p:cNvPr id="15380" name="AutoShape 20"/>
              <p:cNvSpPr>
                <a:spLocks noChangeArrowheads="1"/>
              </p:cNvSpPr>
              <p:nvPr/>
            </p:nvSpPr>
            <p:spPr bwMode="gray">
              <a:xfrm>
                <a:off x="1123" y="2376"/>
                <a:ext cx="3360" cy="32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900CC"/>
                  </a:gs>
                  <a:gs pos="100000">
                    <a:srgbClr val="9900CC">
                      <a:gamma/>
                      <a:tint val="48627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  <p:sp>
            <p:nvSpPr>
              <p:cNvPr id="15381" name="AutoShape 21"/>
              <p:cNvSpPr>
                <a:spLocks noChangeArrowheads="1"/>
              </p:cNvSpPr>
              <p:nvPr/>
            </p:nvSpPr>
            <p:spPr bwMode="gray">
              <a:xfrm>
                <a:off x="1152" y="2613"/>
                <a:ext cx="3312" cy="8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CC">
                      <a:gamma/>
                      <a:tint val="54510"/>
                      <a:invGamma/>
                    </a:srgbClr>
                  </a:gs>
                  <a:gs pos="100000">
                    <a:srgbClr val="9900C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  <p:sp>
            <p:nvSpPr>
              <p:cNvPr id="15382" name="AutoShape 22"/>
              <p:cNvSpPr>
                <a:spLocks noChangeArrowheads="1"/>
              </p:cNvSpPr>
              <p:nvPr/>
            </p:nvSpPr>
            <p:spPr bwMode="gray">
              <a:xfrm>
                <a:off x="1152" y="2383"/>
                <a:ext cx="3312" cy="8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CC">
                      <a:gamma/>
                      <a:tint val="33333"/>
                      <a:invGamma/>
                    </a:srgbClr>
                  </a:gs>
                  <a:gs pos="100000">
                    <a:srgbClr val="9900C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5383" name="Rectangle 23"/>
            <p:cNvSpPr>
              <a:spLocks noChangeArrowheads="1"/>
            </p:cNvSpPr>
            <p:nvPr/>
          </p:nvSpPr>
          <p:spPr bwMode="auto">
            <a:xfrm>
              <a:off x="547" y="2814"/>
              <a:ext cx="4522" cy="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rtl="1">
                <a:lnSpc>
                  <a:spcPct val="110000"/>
                </a:lnSpc>
                <a:buSzPct val="80000"/>
                <a:buFont typeface="Symbol" pitchFamily="18" charset="2"/>
                <a:buNone/>
              </a:pPr>
              <a:r>
                <a:rPr lang="ar-SA" sz="2400" dirty="0" smtClean="0">
                  <a:solidFill>
                    <a:prstClr val="white"/>
                  </a:solidFill>
                  <a:cs typeface="AdvertisingBold" pitchFamily="2" charset="-78"/>
                </a:rPr>
                <a:t>أهم </a:t>
              </a:r>
              <a:r>
                <a:rPr lang="ar-SA" sz="2400" dirty="0">
                  <a:solidFill>
                    <a:prstClr val="white"/>
                  </a:solidFill>
                  <a:cs typeface="AdvertisingBold" pitchFamily="2" charset="-78"/>
                </a:rPr>
                <a:t>بيئة للطفل بعد بيئته وأسرته يتعلم منها الأخلاق ،لذلك وجب أن تكون القيم والأخلاق الإسلامية أساسًا للمعارف </a:t>
              </a:r>
              <a:r>
                <a:rPr lang="ar-SA" sz="2400" dirty="0" smtClean="0">
                  <a:solidFill>
                    <a:prstClr val="white"/>
                  </a:solidFill>
                  <a:cs typeface="AdvertisingBold" pitchFamily="2" charset="-78"/>
                </a:rPr>
                <a:t>التي يحصل </a:t>
              </a:r>
              <a:r>
                <a:rPr lang="ar-SA" sz="2400" dirty="0">
                  <a:solidFill>
                    <a:prstClr val="white"/>
                  </a:solidFill>
                  <a:cs typeface="AdvertisingBold" pitchFamily="2" charset="-78"/>
                </a:rPr>
                <a:t>عليها الطفل من </a:t>
              </a:r>
              <a:r>
                <a:rPr lang="ar-SA" sz="2400" dirty="0" smtClean="0">
                  <a:solidFill>
                    <a:prstClr val="white"/>
                  </a:solidFill>
                  <a:cs typeface="AdvertisingBold" pitchFamily="2" charset="-78"/>
                </a:rPr>
                <a:t>المدرسة</a:t>
              </a:r>
              <a:r>
                <a:rPr lang="ar-EG" sz="2400" dirty="0" smtClean="0">
                  <a:solidFill>
                    <a:prstClr val="white"/>
                  </a:solidFill>
                  <a:cs typeface="AdvertisingBold" pitchFamily="2" charset="-78"/>
                </a:rPr>
                <a:t>.</a:t>
              </a:r>
              <a:endParaRPr lang="ar-EG" sz="2400" dirty="0">
                <a:solidFill>
                  <a:prstClr val="white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772709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77" name="Group 13"/>
          <p:cNvGrpSpPr>
            <a:grpSpLocks/>
          </p:cNvGrpSpPr>
          <p:nvPr/>
        </p:nvGrpSpPr>
        <p:grpSpPr bwMode="auto">
          <a:xfrm>
            <a:off x="773906" y="329351"/>
            <a:ext cx="7488238" cy="6528649"/>
            <a:chOff x="528" y="1165"/>
            <a:chExt cx="4717" cy="1620"/>
          </a:xfrm>
        </p:grpSpPr>
        <p:sp>
          <p:nvSpPr>
            <p:cNvPr id="36878" name="AutoShape 14"/>
            <p:cNvSpPr>
              <a:spLocks noChangeArrowheads="1"/>
            </p:cNvSpPr>
            <p:nvPr/>
          </p:nvSpPr>
          <p:spPr bwMode="gray">
            <a:xfrm>
              <a:off x="528" y="1165"/>
              <a:ext cx="4717" cy="1620"/>
            </a:xfrm>
            <a:prstGeom prst="roundRect">
              <a:avLst>
                <a:gd name="adj" fmla="val 5329"/>
              </a:avLst>
            </a:prstGeom>
            <a:solidFill>
              <a:srgbClr val="FF3300">
                <a:alpha val="50000"/>
              </a:srgbClr>
            </a:solidFill>
            <a:ln w="38100" cmpd="dbl">
              <a:solidFill>
                <a:srgbClr val="F8F8F8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grpSp>
          <p:nvGrpSpPr>
            <p:cNvPr id="36879" name="Group 15"/>
            <p:cNvGrpSpPr>
              <a:grpSpLocks/>
            </p:cNvGrpSpPr>
            <p:nvPr/>
          </p:nvGrpSpPr>
          <p:grpSpPr bwMode="auto">
            <a:xfrm>
              <a:off x="1581" y="1165"/>
              <a:ext cx="2497" cy="323"/>
              <a:chOff x="1201" y="1129"/>
              <a:chExt cx="3228" cy="323"/>
            </a:xfrm>
          </p:grpSpPr>
          <p:sp>
            <p:nvSpPr>
              <p:cNvPr id="36880" name="Rectangle 16"/>
              <p:cNvSpPr>
                <a:spLocks noChangeArrowheads="1"/>
              </p:cNvSpPr>
              <p:nvPr/>
            </p:nvSpPr>
            <p:spPr bwMode="gray">
              <a:xfrm>
                <a:off x="1201" y="1129"/>
                <a:ext cx="3228" cy="323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>
                  <a:solidFill>
                    <a:prstClr val="white"/>
                  </a:solidFill>
                </a:endParaRPr>
              </a:p>
            </p:txBody>
          </p:sp>
          <p:sp>
            <p:nvSpPr>
              <p:cNvPr id="36881" name="Rectangle 17"/>
              <p:cNvSpPr>
                <a:spLocks noChangeArrowheads="1"/>
              </p:cNvSpPr>
              <p:nvPr/>
            </p:nvSpPr>
            <p:spPr bwMode="auto">
              <a:xfrm>
                <a:off x="1201" y="1175"/>
                <a:ext cx="3228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800" dirty="0">
                    <a:solidFill>
                      <a:prstClr val="white"/>
                    </a:solidFill>
                    <a:latin typeface="Times New Roman" pitchFamily="18" charset="0"/>
                    <a:cs typeface="AdvertisingExtraBold" pitchFamily="2" charset="-78"/>
                  </a:rPr>
                  <a:t>تابع الوسائط التي تؤثر في اكتساب القيم</a:t>
                </a:r>
                <a:endParaRPr lang="en-US" sz="2800" dirty="0">
                  <a:solidFill>
                    <a:prstClr val="white"/>
                  </a:solidFill>
                  <a:latin typeface="Times New Roman" pitchFamily="18" charset="0"/>
                  <a:cs typeface="AdvertisingExtraBold" pitchFamily="2" charset="-78"/>
                </a:endParaRPr>
              </a:p>
            </p:txBody>
          </p:sp>
        </p:grp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1044575" y="3239214"/>
            <a:ext cx="6946900" cy="1600200"/>
            <a:chOff x="709" y="1546"/>
            <a:chExt cx="4376" cy="508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gray">
            <a:xfrm>
              <a:off x="709" y="1546"/>
              <a:ext cx="4376" cy="508"/>
            </a:xfrm>
            <a:prstGeom prst="roundRect">
              <a:avLst>
                <a:gd name="adj" fmla="val 32838"/>
              </a:avLst>
            </a:prstGeom>
            <a:solidFill>
              <a:srgbClr val="F8F8F8"/>
            </a:solidFill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36889" name="Rectangle 25"/>
            <p:cNvSpPr>
              <a:spLocks noChangeArrowheads="1"/>
            </p:cNvSpPr>
            <p:nvPr/>
          </p:nvSpPr>
          <p:spPr bwMode="auto">
            <a:xfrm>
              <a:off x="812" y="1672"/>
              <a:ext cx="4181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rtl="1">
                <a:tabLst>
                  <a:tab pos="815975" algn="l"/>
                </a:tabLst>
              </a:pPr>
              <a:r>
                <a:rPr lang="ar-SA" sz="2400" dirty="0" smtClean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من </a:t>
              </a:r>
              <a:r>
                <a:rPr lang="ar-SA" sz="2400" dirty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الأوساط المؤثرة في خلق الطفل وتكوين طباعه وتوجيه سلوكه واكتسابه </a:t>
              </a:r>
              <a:r>
                <a:rPr lang="ar-SA" sz="2400" dirty="0" smtClean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للعادات</a:t>
              </a:r>
              <a:r>
                <a:rPr lang="ar-EG" sz="2400" dirty="0" smtClean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.</a:t>
              </a:r>
              <a:endParaRPr lang="en-US" sz="2400" dirty="0">
                <a:solidFill>
                  <a:prstClr val="black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36890" name="Group 26"/>
          <p:cNvGrpSpPr>
            <a:grpSpLocks/>
          </p:cNvGrpSpPr>
          <p:nvPr/>
        </p:nvGrpSpPr>
        <p:grpSpPr bwMode="auto">
          <a:xfrm>
            <a:off x="1044575" y="5009532"/>
            <a:ext cx="6946900" cy="1508044"/>
            <a:chOff x="710" y="2085"/>
            <a:chExt cx="4376" cy="508"/>
          </a:xfrm>
        </p:grpSpPr>
        <p:sp>
          <p:nvSpPr>
            <p:cNvPr id="36891" name="AutoShape 27"/>
            <p:cNvSpPr>
              <a:spLocks noChangeArrowheads="1"/>
            </p:cNvSpPr>
            <p:nvPr/>
          </p:nvSpPr>
          <p:spPr bwMode="gray">
            <a:xfrm>
              <a:off x="710" y="2085"/>
              <a:ext cx="4376" cy="508"/>
            </a:xfrm>
            <a:prstGeom prst="roundRect">
              <a:avLst>
                <a:gd name="adj" fmla="val 32838"/>
              </a:avLst>
            </a:prstGeom>
            <a:solidFill>
              <a:srgbClr val="F8F8F8"/>
            </a:solidFill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36892" name="Rectangle 28"/>
            <p:cNvSpPr>
              <a:spLocks noChangeArrowheads="1"/>
            </p:cNvSpPr>
            <p:nvPr/>
          </p:nvSpPr>
          <p:spPr bwMode="auto">
            <a:xfrm>
              <a:off x="813" y="2204"/>
              <a:ext cx="4181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815975" algn="l"/>
                </a:tabLst>
              </a:pPr>
              <a:r>
                <a:rPr lang="ar-SA" sz="2400" dirty="0" smtClean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أكدت </a:t>
              </a:r>
              <a:r>
                <a:rPr lang="ar-SA" sz="2400" dirty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السنةالنبوية على حسن اختبارالأصدقاء،ونفرت من مخالطة قرناء </a:t>
              </a:r>
              <a:r>
                <a:rPr lang="ar-SA" sz="2400" dirty="0" smtClean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السوء</a:t>
              </a:r>
              <a:r>
                <a:rPr lang="ar-EG" sz="2400" dirty="0" smtClean="0">
                  <a:solidFill>
                    <a:prstClr val="black"/>
                  </a:solidFill>
                  <a:latin typeface="Times New Roman" pitchFamily="18" charset="0"/>
                  <a:cs typeface="AdvertisingBold" pitchFamily="2" charset="-78"/>
                </a:rPr>
                <a:t>.</a:t>
              </a:r>
              <a:endParaRPr lang="en-US" sz="2400" dirty="0">
                <a:solidFill>
                  <a:prstClr val="black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sp>
        <p:nvSpPr>
          <p:cNvPr id="25" name="AutoShape 20"/>
          <p:cNvSpPr>
            <a:spLocks noChangeArrowheads="1"/>
          </p:cNvSpPr>
          <p:nvPr/>
        </p:nvSpPr>
        <p:spPr bwMode="gray">
          <a:xfrm>
            <a:off x="2743200" y="1726176"/>
            <a:ext cx="3428999" cy="1390650"/>
          </a:xfrm>
          <a:prstGeom prst="roundRect">
            <a:avLst>
              <a:gd name="adj" fmla="val 11921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FFFFFF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ar-EG" sz="2800" dirty="0" smtClean="0">
                <a:solidFill>
                  <a:prstClr val="black"/>
                </a:solidFill>
                <a:cs typeface="AdvertisingExtraBold" pitchFamily="2" charset="-78"/>
              </a:rPr>
              <a:t>ثالثًا : الأصدقاء</a:t>
            </a:r>
            <a:endParaRPr lang="ar-EG" sz="2800" dirty="0">
              <a:solidFill>
                <a:prstClr val="black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677111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8" name="Group 4"/>
          <p:cNvGrpSpPr>
            <a:grpSpLocks/>
          </p:cNvGrpSpPr>
          <p:nvPr/>
        </p:nvGrpSpPr>
        <p:grpSpPr bwMode="auto">
          <a:xfrm>
            <a:off x="2587624" y="106653"/>
            <a:ext cx="3759200" cy="975177"/>
            <a:chOff x="1664" y="327"/>
            <a:chExt cx="2368" cy="453"/>
          </a:xfrm>
        </p:grpSpPr>
        <p:sp>
          <p:nvSpPr>
            <p:cNvPr id="36869" name="AutoShape 5"/>
            <p:cNvSpPr>
              <a:spLocks noChangeArrowheads="1"/>
            </p:cNvSpPr>
            <p:nvPr/>
          </p:nvSpPr>
          <p:spPr bwMode="gray">
            <a:xfrm>
              <a:off x="1682" y="327"/>
              <a:ext cx="2350" cy="453"/>
            </a:xfrm>
            <a:prstGeom prst="roundRect">
              <a:avLst>
                <a:gd name="adj" fmla="val 16667"/>
              </a:avLst>
            </a:prstGeom>
            <a:solidFill>
              <a:srgbClr val="F5F5F5"/>
            </a:solidFill>
            <a:ln>
              <a:noFill/>
            </a:ln>
            <a:effectLst>
              <a:outerShdw dist="80322" dir="4293903"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36870" name="Rectangle 6"/>
            <p:cNvSpPr>
              <a:spLocks noChangeArrowheads="1"/>
            </p:cNvSpPr>
            <p:nvPr/>
          </p:nvSpPr>
          <p:spPr bwMode="auto">
            <a:xfrm>
              <a:off x="1664" y="331"/>
              <a:ext cx="2304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تابع: الوسائط التي تؤثر في اكتساب القيم</a:t>
              </a:r>
              <a:endParaRPr lang="en-US" sz="2800" dirty="0">
                <a:solidFill>
                  <a:srgbClr val="006600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36919" name="Group 55"/>
          <p:cNvGrpSpPr>
            <a:grpSpLocks/>
          </p:cNvGrpSpPr>
          <p:nvPr/>
        </p:nvGrpSpPr>
        <p:grpSpPr bwMode="auto">
          <a:xfrm>
            <a:off x="737393" y="1342553"/>
            <a:ext cx="7488238" cy="5286847"/>
            <a:chOff x="480" y="969"/>
            <a:chExt cx="4717" cy="1107"/>
          </a:xfrm>
        </p:grpSpPr>
        <p:sp>
          <p:nvSpPr>
            <p:cNvPr id="36883" name="AutoShape 19"/>
            <p:cNvSpPr>
              <a:spLocks noChangeArrowheads="1"/>
            </p:cNvSpPr>
            <p:nvPr/>
          </p:nvSpPr>
          <p:spPr bwMode="gray">
            <a:xfrm>
              <a:off x="480" y="972"/>
              <a:ext cx="4717" cy="1104"/>
            </a:xfrm>
            <a:prstGeom prst="roundRect">
              <a:avLst>
                <a:gd name="adj" fmla="val 5329"/>
              </a:avLst>
            </a:prstGeom>
            <a:ln>
              <a:headEnd/>
              <a:tailEnd/>
            </a:ln>
            <a:ex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ar-EG">
                <a:solidFill>
                  <a:prstClr val="white"/>
                </a:solidFill>
              </a:endParaRPr>
            </a:p>
          </p:txBody>
        </p:sp>
        <p:grpSp>
          <p:nvGrpSpPr>
            <p:cNvPr id="36884" name="Group 20"/>
            <p:cNvGrpSpPr>
              <a:grpSpLocks/>
            </p:cNvGrpSpPr>
            <p:nvPr/>
          </p:nvGrpSpPr>
          <p:grpSpPr bwMode="auto">
            <a:xfrm>
              <a:off x="1668" y="969"/>
              <a:ext cx="2304" cy="202"/>
              <a:chOff x="1060" y="2726"/>
              <a:chExt cx="3590" cy="180"/>
            </a:xfrm>
          </p:grpSpPr>
          <p:sp>
            <p:nvSpPr>
              <p:cNvPr id="36885" name="Rectangle 21"/>
              <p:cNvSpPr>
                <a:spLocks noChangeArrowheads="1"/>
              </p:cNvSpPr>
              <p:nvPr/>
            </p:nvSpPr>
            <p:spPr bwMode="gray">
              <a:xfrm>
                <a:off x="1477" y="2726"/>
                <a:ext cx="2693" cy="180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>
                  <a:solidFill>
                    <a:prstClr val="white"/>
                  </a:solidFill>
                </a:endParaRPr>
              </a:p>
            </p:txBody>
          </p:sp>
          <p:sp>
            <p:nvSpPr>
              <p:cNvPr id="36886" name="Rectangle 22"/>
              <p:cNvSpPr>
                <a:spLocks noChangeArrowheads="1"/>
              </p:cNvSpPr>
              <p:nvPr/>
            </p:nvSpPr>
            <p:spPr bwMode="auto">
              <a:xfrm>
                <a:off x="1060" y="2755"/>
                <a:ext cx="3590" cy="122"/>
              </a:xfrm>
              <a:prstGeom prst="rect">
                <a:avLst/>
              </a:prstGeom>
              <a:ln/>
              <a:ex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ar-EG" sz="3600" dirty="0" smtClean="0">
                    <a:solidFill>
                      <a:srgbClr val="003300"/>
                    </a:solidFill>
                    <a:latin typeface="Times New Roman" pitchFamily="18" charset="0"/>
                    <a:cs typeface="AdvertisingBold" pitchFamily="2" charset="-78"/>
                  </a:rPr>
                  <a:t>رابعًا : المجتمع</a:t>
                </a:r>
                <a:endParaRPr lang="en-US" sz="3600" dirty="0">
                  <a:solidFill>
                    <a:srgbClr val="003300"/>
                  </a:solidFill>
                  <a:latin typeface="Times New Roman" pitchFamily="18" charset="0"/>
                  <a:cs typeface="AdvertisingBold" pitchFamily="2" charset="-78"/>
                </a:endParaRPr>
              </a:p>
            </p:txBody>
          </p:sp>
        </p:grpSp>
      </p:grpSp>
      <p:grpSp>
        <p:nvGrpSpPr>
          <p:cNvPr id="36920" name="Group 56"/>
          <p:cNvGrpSpPr>
            <a:grpSpLocks/>
          </p:cNvGrpSpPr>
          <p:nvPr/>
        </p:nvGrpSpPr>
        <p:grpSpPr bwMode="auto">
          <a:xfrm>
            <a:off x="967760" y="4572000"/>
            <a:ext cx="6978650" cy="1873250"/>
            <a:chOff x="632" y="1472"/>
            <a:chExt cx="4396" cy="508"/>
          </a:xfrm>
        </p:grpSpPr>
        <p:sp>
          <p:nvSpPr>
            <p:cNvPr id="36894" name="AutoShape 30"/>
            <p:cNvSpPr>
              <a:spLocks noChangeArrowheads="1"/>
            </p:cNvSpPr>
            <p:nvPr/>
          </p:nvSpPr>
          <p:spPr bwMode="gray">
            <a:xfrm>
              <a:off x="652" y="1472"/>
              <a:ext cx="4376" cy="508"/>
            </a:xfrm>
            <a:prstGeom prst="roundRect">
              <a:avLst>
                <a:gd name="adj" fmla="val 32838"/>
              </a:avLst>
            </a:prstGeom>
            <a:solidFill>
              <a:srgbClr val="F8F8F8"/>
            </a:solidFill>
            <a:ln w="9525">
              <a:solidFill>
                <a:srgbClr val="33CC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36895" name="Rectangle 31"/>
            <p:cNvSpPr>
              <a:spLocks noChangeArrowheads="1"/>
            </p:cNvSpPr>
            <p:nvPr/>
          </p:nvSpPr>
          <p:spPr bwMode="auto">
            <a:xfrm>
              <a:off x="632" y="1519"/>
              <a:ext cx="4390" cy="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rtl="1">
                <a:tabLst>
                  <a:tab pos="815975" algn="l"/>
                </a:tabLst>
              </a:pPr>
              <a:r>
                <a:rPr lang="ar-SA" sz="2400" dirty="0" smtClean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أبرزت </a:t>
              </a:r>
              <a:r>
                <a:rPr lang="ar-SA" sz="2400" dirty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السنة النبويةالشريفة خطورة تأثيرالمجتمع في التكوين الخلقي،ودعت إلى تطهيرالمجتمع وإقامة دعائمه على الفضائل، والتناصح بالخير،والأمر </a:t>
              </a:r>
              <a:r>
                <a:rPr lang="ar-SA" sz="2400" dirty="0" smtClean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بالمعروف والنهي </a:t>
              </a:r>
              <a:r>
                <a:rPr lang="ar-SA" sz="2400" dirty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عن </a:t>
              </a:r>
              <a:r>
                <a:rPr lang="ar-SA" sz="2400" dirty="0" smtClean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المنكر</a:t>
              </a:r>
              <a:r>
                <a:rPr lang="ar-EG" sz="2400" dirty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.</a:t>
              </a:r>
              <a:endParaRPr lang="en-US" sz="2400" dirty="0">
                <a:solidFill>
                  <a:srgbClr val="006600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25" name="Group 56"/>
          <p:cNvGrpSpPr>
            <a:grpSpLocks/>
          </p:cNvGrpSpPr>
          <p:nvPr/>
        </p:nvGrpSpPr>
        <p:grpSpPr bwMode="auto">
          <a:xfrm>
            <a:off x="931196" y="2479700"/>
            <a:ext cx="6978650" cy="1787500"/>
            <a:chOff x="632" y="1472"/>
            <a:chExt cx="4396" cy="508"/>
          </a:xfrm>
        </p:grpSpPr>
        <p:sp>
          <p:nvSpPr>
            <p:cNvPr id="26" name="AutoShape 30"/>
            <p:cNvSpPr>
              <a:spLocks noChangeArrowheads="1"/>
            </p:cNvSpPr>
            <p:nvPr/>
          </p:nvSpPr>
          <p:spPr bwMode="gray">
            <a:xfrm>
              <a:off x="652" y="1472"/>
              <a:ext cx="4376" cy="508"/>
            </a:xfrm>
            <a:prstGeom prst="roundRect">
              <a:avLst>
                <a:gd name="adj" fmla="val 32838"/>
              </a:avLst>
            </a:prstGeom>
            <a:solidFill>
              <a:srgbClr val="F8F8F8"/>
            </a:solidFill>
            <a:ln w="9525">
              <a:solidFill>
                <a:srgbClr val="33CC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632" y="1561"/>
              <a:ext cx="4390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815975" algn="l"/>
                </a:tabLst>
              </a:pPr>
              <a:r>
                <a:rPr lang="ar-SA" sz="2400" dirty="0" smtClean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له </a:t>
              </a:r>
              <a:r>
                <a:rPr lang="ar-SA" sz="2400" dirty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تأثير  كبير وذلك لأن الطفل يتشرب تراث مجتمعه الخلقي والاجتماعي والثقافي طوال حياته منذ نشأته وحتى وفاته </a:t>
              </a:r>
              <a:r>
                <a:rPr lang="ar-EG" sz="2400" dirty="0" smtClean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.</a:t>
              </a:r>
              <a:endParaRPr lang="en-US" sz="2400" dirty="0">
                <a:solidFill>
                  <a:srgbClr val="006600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18534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79"/>
          <p:cNvGrpSpPr>
            <a:grpSpLocks/>
          </p:cNvGrpSpPr>
          <p:nvPr/>
        </p:nvGrpSpPr>
        <p:grpSpPr bwMode="auto">
          <a:xfrm>
            <a:off x="200139" y="2649747"/>
            <a:ext cx="2543061" cy="2286000"/>
            <a:chOff x="3102" y="2320"/>
            <a:chExt cx="1020" cy="689"/>
          </a:xfrm>
        </p:grpSpPr>
        <p:grpSp>
          <p:nvGrpSpPr>
            <p:cNvPr id="22" name="Group 60"/>
            <p:cNvGrpSpPr>
              <a:grpSpLocks/>
            </p:cNvGrpSpPr>
            <p:nvPr/>
          </p:nvGrpSpPr>
          <p:grpSpPr bwMode="auto">
            <a:xfrm>
              <a:off x="3102" y="2320"/>
              <a:ext cx="1020" cy="689"/>
              <a:chOff x="3054" y="2278"/>
              <a:chExt cx="1020" cy="689"/>
            </a:xfrm>
          </p:grpSpPr>
          <p:sp>
            <p:nvSpPr>
              <p:cNvPr id="24" name="AutoShape 35"/>
              <p:cNvSpPr>
                <a:spLocks noChangeArrowheads="1"/>
              </p:cNvSpPr>
              <p:nvPr/>
            </p:nvSpPr>
            <p:spPr bwMode="gray">
              <a:xfrm flipH="1">
                <a:off x="3054" y="2529"/>
                <a:ext cx="211" cy="185"/>
              </a:xfrm>
              <a:prstGeom prst="rightArrow">
                <a:avLst>
                  <a:gd name="adj1" fmla="val 50000"/>
                  <a:gd name="adj2" fmla="val 47523"/>
                </a:avLst>
              </a:prstGeom>
              <a:ln/>
              <a:ex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5" name="AutoShape 42"/>
              <p:cNvSpPr>
                <a:spLocks noChangeArrowheads="1"/>
              </p:cNvSpPr>
              <p:nvPr/>
            </p:nvSpPr>
            <p:spPr bwMode="gray">
              <a:xfrm flipH="1">
                <a:off x="3161" y="2278"/>
                <a:ext cx="913" cy="689"/>
              </a:xfrm>
              <a:prstGeom prst="roundRect">
                <a:avLst>
                  <a:gd name="adj" fmla="val 11921"/>
                </a:avLst>
              </a:prstGeom>
              <a:ln>
                <a:headEnd/>
                <a:tailEnd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6" name="Freeform 43"/>
              <p:cNvSpPr>
                <a:spLocks/>
              </p:cNvSpPr>
              <p:nvPr/>
            </p:nvSpPr>
            <p:spPr bwMode="gray">
              <a:xfrm flipH="1">
                <a:off x="3589" y="2307"/>
                <a:ext cx="455" cy="345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3" name="Rectangle 72"/>
            <p:cNvSpPr>
              <a:spLocks noChangeArrowheads="1"/>
            </p:cNvSpPr>
            <p:nvPr/>
          </p:nvSpPr>
          <p:spPr bwMode="auto">
            <a:xfrm>
              <a:off x="3248" y="2422"/>
              <a:ext cx="863" cy="544"/>
            </a:xfrm>
            <a:prstGeom prst="rect">
              <a:avLst/>
            </a:prstGeom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ar-EG" sz="3200" dirty="0" smtClean="0">
                  <a:solidFill>
                    <a:srgbClr val="FFFFCC"/>
                  </a:solidFill>
                  <a:cs typeface="AdvertisingExtraBold" pitchFamily="2" charset="-78"/>
                </a:rPr>
                <a:t>احترام </a:t>
              </a:r>
              <a:r>
                <a:rPr lang="ar-EG" sz="3200" dirty="0">
                  <a:solidFill>
                    <a:srgbClr val="FFFFCC"/>
                  </a:solidFill>
                  <a:cs typeface="AdvertisingExtraBold" pitchFamily="2" charset="-78"/>
                </a:rPr>
                <a:t>الأبناء</a:t>
              </a:r>
              <a:endParaRPr lang="en-US" sz="3200" b="0" dirty="0">
                <a:solidFill>
                  <a:srgbClr val="FFFFCC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27" name="Group 79"/>
          <p:cNvGrpSpPr>
            <a:grpSpLocks/>
          </p:cNvGrpSpPr>
          <p:nvPr/>
        </p:nvGrpSpPr>
        <p:grpSpPr bwMode="auto">
          <a:xfrm>
            <a:off x="3186624" y="2646429"/>
            <a:ext cx="2543061" cy="2286000"/>
            <a:chOff x="3102" y="2320"/>
            <a:chExt cx="1020" cy="689"/>
          </a:xfrm>
        </p:grpSpPr>
        <p:grpSp>
          <p:nvGrpSpPr>
            <p:cNvPr id="28" name="Group 60"/>
            <p:cNvGrpSpPr>
              <a:grpSpLocks/>
            </p:cNvGrpSpPr>
            <p:nvPr/>
          </p:nvGrpSpPr>
          <p:grpSpPr bwMode="auto">
            <a:xfrm>
              <a:off x="3102" y="2320"/>
              <a:ext cx="1020" cy="689"/>
              <a:chOff x="3054" y="2278"/>
              <a:chExt cx="1020" cy="689"/>
            </a:xfrm>
          </p:grpSpPr>
          <p:sp>
            <p:nvSpPr>
              <p:cNvPr id="30" name="AutoShape 35"/>
              <p:cNvSpPr>
                <a:spLocks noChangeArrowheads="1"/>
              </p:cNvSpPr>
              <p:nvPr/>
            </p:nvSpPr>
            <p:spPr bwMode="gray">
              <a:xfrm flipH="1">
                <a:off x="3054" y="2529"/>
                <a:ext cx="211" cy="185"/>
              </a:xfrm>
              <a:prstGeom prst="rightArrow">
                <a:avLst>
                  <a:gd name="adj1" fmla="val 50000"/>
                  <a:gd name="adj2" fmla="val 47523"/>
                </a:avLst>
              </a:prstGeom>
              <a:ln/>
              <a:extLst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1" name="AutoShape 42"/>
              <p:cNvSpPr>
                <a:spLocks noChangeArrowheads="1"/>
              </p:cNvSpPr>
              <p:nvPr/>
            </p:nvSpPr>
            <p:spPr bwMode="gray">
              <a:xfrm flipH="1">
                <a:off x="3161" y="2278"/>
                <a:ext cx="913" cy="689"/>
              </a:xfrm>
              <a:prstGeom prst="roundRect">
                <a:avLst>
                  <a:gd name="adj" fmla="val 11921"/>
                </a:avLst>
              </a:prstGeom>
              <a:ln>
                <a:headEnd/>
                <a:tailEnd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" name="Freeform 43"/>
              <p:cNvSpPr>
                <a:spLocks/>
              </p:cNvSpPr>
              <p:nvPr/>
            </p:nvSpPr>
            <p:spPr bwMode="gray">
              <a:xfrm flipH="1">
                <a:off x="3589" y="2307"/>
                <a:ext cx="455" cy="345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9" name="Rectangle 72"/>
            <p:cNvSpPr>
              <a:spLocks noChangeArrowheads="1"/>
            </p:cNvSpPr>
            <p:nvPr/>
          </p:nvSpPr>
          <p:spPr bwMode="auto">
            <a:xfrm>
              <a:off x="3248" y="2422"/>
              <a:ext cx="863" cy="325"/>
            </a:xfrm>
            <a:prstGeom prst="rect">
              <a:avLst/>
            </a:prstGeom>
            <a:ln/>
            <a:ex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ar-EG" sz="3200" dirty="0">
                  <a:solidFill>
                    <a:srgbClr val="FFFFCC"/>
                  </a:solidFill>
                  <a:cs typeface="AdvertisingExtraBold" pitchFamily="2" charset="-78"/>
                </a:rPr>
                <a:t>الاهتمام بالأبناء</a:t>
              </a:r>
            </a:p>
          </p:txBody>
        </p:sp>
      </p:grpSp>
      <p:grpSp>
        <p:nvGrpSpPr>
          <p:cNvPr id="33" name="Group 79"/>
          <p:cNvGrpSpPr>
            <a:grpSpLocks/>
          </p:cNvGrpSpPr>
          <p:nvPr/>
        </p:nvGrpSpPr>
        <p:grpSpPr bwMode="auto">
          <a:xfrm>
            <a:off x="6173604" y="2649747"/>
            <a:ext cx="2543061" cy="2286000"/>
            <a:chOff x="3102" y="2320"/>
            <a:chExt cx="1020" cy="689"/>
          </a:xfrm>
        </p:grpSpPr>
        <p:grpSp>
          <p:nvGrpSpPr>
            <p:cNvPr id="34" name="Group 60"/>
            <p:cNvGrpSpPr>
              <a:grpSpLocks/>
            </p:cNvGrpSpPr>
            <p:nvPr/>
          </p:nvGrpSpPr>
          <p:grpSpPr bwMode="auto">
            <a:xfrm>
              <a:off x="3102" y="2320"/>
              <a:ext cx="1020" cy="689"/>
              <a:chOff x="3054" y="2278"/>
              <a:chExt cx="1020" cy="689"/>
            </a:xfrm>
          </p:grpSpPr>
          <p:sp>
            <p:nvSpPr>
              <p:cNvPr id="36" name="AutoShape 35"/>
              <p:cNvSpPr>
                <a:spLocks noChangeArrowheads="1"/>
              </p:cNvSpPr>
              <p:nvPr/>
            </p:nvSpPr>
            <p:spPr bwMode="gray">
              <a:xfrm flipH="1">
                <a:off x="3054" y="2529"/>
                <a:ext cx="211" cy="185"/>
              </a:xfrm>
              <a:prstGeom prst="rightArrow">
                <a:avLst>
                  <a:gd name="adj1" fmla="val 50000"/>
                  <a:gd name="adj2" fmla="val 47523"/>
                </a:avLst>
              </a:prstGeom>
              <a:ln/>
              <a:extLst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7" name="AutoShape 42"/>
              <p:cNvSpPr>
                <a:spLocks noChangeArrowheads="1"/>
              </p:cNvSpPr>
              <p:nvPr/>
            </p:nvSpPr>
            <p:spPr bwMode="gray">
              <a:xfrm flipH="1">
                <a:off x="3161" y="2278"/>
                <a:ext cx="913" cy="689"/>
              </a:xfrm>
              <a:prstGeom prst="roundRect">
                <a:avLst>
                  <a:gd name="adj" fmla="val 11921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gray">
              <a:xfrm flipH="1">
                <a:off x="3589" y="2307"/>
                <a:ext cx="455" cy="345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35" name="Rectangle 72"/>
            <p:cNvSpPr>
              <a:spLocks noChangeArrowheads="1"/>
            </p:cNvSpPr>
            <p:nvPr/>
          </p:nvSpPr>
          <p:spPr bwMode="auto">
            <a:xfrm>
              <a:off x="3248" y="2422"/>
              <a:ext cx="863" cy="325"/>
            </a:xfrm>
            <a:prstGeom prst="rect">
              <a:avLst/>
            </a:prstGeom>
            <a:ln/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ar-EG" sz="3200" dirty="0">
                  <a:solidFill>
                    <a:srgbClr val="FFFFCC"/>
                  </a:solidFill>
                  <a:cs typeface="AdvertisingExtraBold" pitchFamily="2" charset="-78"/>
                </a:rPr>
                <a:t>الاستماع الجيد </a:t>
              </a:r>
            </a:p>
          </p:txBody>
        </p:sp>
      </p:grpSp>
      <p:sp>
        <p:nvSpPr>
          <p:cNvPr id="39" name="Rounded Rectangle 38"/>
          <p:cNvSpPr/>
          <p:nvPr/>
        </p:nvSpPr>
        <p:spPr>
          <a:xfrm>
            <a:off x="1548842" y="185470"/>
            <a:ext cx="5690158" cy="1524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600" dirty="0" smtClean="0">
                <a:cs typeface="AdvertisingExtraBold" pitchFamily="2" charset="-78"/>
              </a:rPr>
              <a:t>أساسيات </a:t>
            </a:r>
            <a:r>
              <a:rPr lang="ar-EG" sz="3600" dirty="0">
                <a:cs typeface="AdvertisingExtraBold" pitchFamily="2" charset="-78"/>
              </a:rPr>
              <a:t>التواصل مع الأبناء</a:t>
            </a:r>
          </a:p>
        </p:txBody>
      </p:sp>
    </p:spTree>
    <p:extLst>
      <p:ext uri="{BB962C8B-B14F-4D97-AF65-F5344CB8AC3E}">
        <p14:creationId xmlns:p14="http://schemas.microsoft.com/office/powerpoint/2010/main" val="54387584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008235" y="67412"/>
            <a:ext cx="6638925" cy="935037"/>
            <a:chOff x="2289" y="755"/>
            <a:chExt cx="1354" cy="589"/>
          </a:xfrm>
          <a:solidFill>
            <a:srgbClr val="00B050"/>
          </a:solidFill>
        </p:grpSpPr>
        <p:grpSp>
          <p:nvGrpSpPr>
            <p:cNvPr id="26645" name="Group 19"/>
            <p:cNvGrpSpPr>
              <a:grpSpLocks/>
            </p:cNvGrpSpPr>
            <p:nvPr/>
          </p:nvGrpSpPr>
          <p:grpSpPr bwMode="auto">
            <a:xfrm>
              <a:off x="2289" y="755"/>
              <a:ext cx="1354" cy="589"/>
              <a:chOff x="4400" y="2777"/>
              <a:chExt cx="1197" cy="1062"/>
            </a:xfrm>
            <a:grpFill/>
          </p:grpSpPr>
          <p:sp>
            <p:nvSpPr>
              <p:cNvPr id="26647" name="AutoShape 20"/>
              <p:cNvSpPr>
                <a:spLocks noChangeArrowheads="1"/>
              </p:cNvSpPr>
              <p:nvPr/>
            </p:nvSpPr>
            <p:spPr bwMode="gray">
              <a:xfrm>
                <a:off x="4400" y="2777"/>
                <a:ext cx="1197" cy="1062"/>
              </a:xfrm>
              <a:prstGeom prst="roundRect">
                <a:avLst>
                  <a:gd name="adj" fmla="val 11921"/>
                </a:avLst>
              </a:prstGeom>
              <a:grpFill/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8" name="Freeform 21"/>
              <p:cNvSpPr>
                <a:spLocks/>
              </p:cNvSpPr>
              <p:nvPr/>
            </p:nvSpPr>
            <p:spPr bwMode="gray">
              <a:xfrm>
                <a:off x="4458" y="2836"/>
                <a:ext cx="520" cy="531"/>
              </a:xfrm>
              <a:custGeom>
                <a:avLst/>
                <a:gdLst>
                  <a:gd name="T0" fmla="*/ 23 w 596"/>
                  <a:gd name="T1" fmla="*/ 0 h 598"/>
                  <a:gd name="T2" fmla="*/ 0 w 596"/>
                  <a:gd name="T3" fmla="*/ 28 h 598"/>
                  <a:gd name="T4" fmla="*/ 0 w 596"/>
                  <a:gd name="T5" fmla="*/ 141 h 598"/>
                  <a:gd name="T6" fmla="*/ 31 w 596"/>
                  <a:gd name="T7" fmla="*/ 41 h 598"/>
                  <a:gd name="T8" fmla="*/ 115 w 596"/>
                  <a:gd name="T9" fmla="*/ 0 h 598"/>
                  <a:gd name="T10" fmla="*/ 23 w 596"/>
                  <a:gd name="T11" fmla="*/ 0 h 5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6646" name="Rectangle 22"/>
            <p:cNvSpPr>
              <a:spLocks noChangeArrowheads="1"/>
            </p:cNvSpPr>
            <p:nvPr/>
          </p:nvSpPr>
          <p:spPr bwMode="auto">
            <a:xfrm>
              <a:off x="2337" y="860"/>
              <a:ext cx="1306" cy="4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4000" dirty="0">
                  <a:solidFill>
                    <a:srgbClr val="CCFFCC"/>
                  </a:solidFill>
                  <a:cs typeface="AdvertisingBold" pitchFamily="2" charset="-78"/>
                </a:rPr>
                <a:t>من صور احترامنا لأبنائنا</a:t>
              </a:r>
              <a:endParaRPr lang="en-US" sz="4000" dirty="0">
                <a:solidFill>
                  <a:srgbClr val="CCFF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1471613" y="3158261"/>
            <a:ext cx="5699125" cy="768350"/>
            <a:chOff x="350" y="2185"/>
            <a:chExt cx="2621" cy="484"/>
          </a:xfrm>
        </p:grpSpPr>
        <p:sp>
          <p:nvSpPr>
            <p:cNvPr id="26643" name="AutoShape 6"/>
            <p:cNvSpPr>
              <a:spLocks noChangeArrowheads="1"/>
            </p:cNvSpPr>
            <p:nvPr/>
          </p:nvSpPr>
          <p:spPr bwMode="gray">
            <a:xfrm>
              <a:off x="350" y="2185"/>
              <a:ext cx="2621" cy="48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F634D"/>
                </a:gs>
                <a:gs pos="50000">
                  <a:srgbClr val="65D7A6"/>
                </a:gs>
                <a:gs pos="100000">
                  <a:srgbClr val="2F634D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44" name="Rectangle 7"/>
            <p:cNvSpPr>
              <a:spLocks noChangeArrowheads="1"/>
            </p:cNvSpPr>
            <p:nvPr/>
          </p:nvSpPr>
          <p:spPr bwMode="auto">
            <a:xfrm>
              <a:off x="399" y="2206"/>
              <a:ext cx="255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>
                  <a:solidFill>
                    <a:schemeClr val="bg1"/>
                  </a:solidFill>
                  <a:cs typeface="AdvertisingExtraBold" pitchFamily="2" charset="-78"/>
                </a:rPr>
                <a:t>مناداة الأبناء بما يحبون من الأسماء والكُنى التي يحسن أن نكنيه 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بها. </a:t>
              </a:r>
              <a:endParaRPr lang="en-US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1450918" y="1295376"/>
            <a:ext cx="5699125" cy="826486"/>
            <a:chOff x="336" y="1175"/>
            <a:chExt cx="2621" cy="397"/>
          </a:xfrm>
          <a:solidFill>
            <a:schemeClr val="accent6">
              <a:lumMod val="75000"/>
            </a:schemeClr>
          </a:solidFill>
        </p:grpSpPr>
        <p:sp>
          <p:nvSpPr>
            <p:cNvPr id="26641" name="AutoShape 12"/>
            <p:cNvSpPr>
              <a:spLocks noChangeArrowheads="1"/>
            </p:cNvSpPr>
            <p:nvPr/>
          </p:nvSpPr>
          <p:spPr bwMode="gray">
            <a:xfrm>
              <a:off x="336" y="1175"/>
              <a:ext cx="2621" cy="397"/>
            </a:xfrm>
            <a:prstGeom prst="roundRect">
              <a:avLst>
                <a:gd name="adj" fmla="val 9106"/>
              </a:avLst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42" name="Rectangle 13"/>
            <p:cNvSpPr>
              <a:spLocks noChangeArrowheads="1"/>
            </p:cNvSpPr>
            <p:nvPr/>
          </p:nvSpPr>
          <p:spPr bwMode="auto">
            <a:xfrm>
              <a:off x="390" y="1250"/>
              <a:ext cx="2547" cy="19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>
                  <a:solidFill>
                    <a:schemeClr val="bg1"/>
                  </a:solidFill>
                  <a:cs typeface="AdvertisingExtraBold" pitchFamily="2" charset="-78"/>
                </a:rPr>
                <a:t>تلبية رغباتهم وتطلعاتهم في حدود 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المتاح. </a:t>
              </a:r>
              <a:endParaRPr lang="en-US" sz="2000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1458993" y="2235251"/>
            <a:ext cx="5699125" cy="769937"/>
            <a:chOff x="377" y="1638"/>
            <a:chExt cx="2621" cy="485"/>
          </a:xfrm>
        </p:grpSpPr>
        <p:sp>
          <p:nvSpPr>
            <p:cNvPr id="26639" name="AutoShape 15"/>
            <p:cNvSpPr>
              <a:spLocks noChangeArrowheads="1"/>
            </p:cNvSpPr>
            <p:nvPr/>
          </p:nvSpPr>
          <p:spPr bwMode="gray">
            <a:xfrm>
              <a:off x="377" y="1638"/>
              <a:ext cx="2621" cy="485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85D6E"/>
                </a:gs>
                <a:gs pos="50000">
                  <a:srgbClr val="57C9ED"/>
                </a:gs>
                <a:gs pos="100000">
                  <a:srgbClr val="285D6E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390" y="1656"/>
              <a:ext cx="255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>
                  <a:solidFill>
                    <a:schemeClr val="bg1"/>
                  </a:solidFill>
                  <a:cs typeface="AdvertisingExtraBold" pitchFamily="2" charset="-78"/>
                </a:rPr>
                <a:t>مخاطبة الطفل بلهجة مملوءة بالتقدير والعطف والحنان وعبارات اللطف </a:t>
              </a:r>
              <a:r>
                <a:rPr lang="ar-SA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والمجاملة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.</a:t>
              </a:r>
              <a:r>
                <a:rPr lang="ar-SA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 </a:t>
              </a:r>
              <a:endParaRPr lang="ar-SA" sz="2000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16" name="Group 37"/>
          <p:cNvGrpSpPr>
            <a:grpSpLocks/>
          </p:cNvGrpSpPr>
          <p:nvPr/>
        </p:nvGrpSpPr>
        <p:grpSpPr bwMode="auto">
          <a:xfrm>
            <a:off x="1458992" y="4099611"/>
            <a:ext cx="5699125" cy="769937"/>
            <a:chOff x="334" y="2718"/>
            <a:chExt cx="2621" cy="485"/>
          </a:xfrm>
        </p:grpSpPr>
        <p:sp>
          <p:nvSpPr>
            <p:cNvPr id="26637" name="AutoShape 27"/>
            <p:cNvSpPr>
              <a:spLocks noChangeArrowheads="1"/>
            </p:cNvSpPr>
            <p:nvPr/>
          </p:nvSpPr>
          <p:spPr bwMode="gray">
            <a:xfrm>
              <a:off x="334" y="2718"/>
              <a:ext cx="2621" cy="485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A3D6C"/>
                </a:gs>
                <a:gs pos="50000">
                  <a:srgbClr val="5B84E9"/>
                </a:gs>
                <a:gs pos="100000">
                  <a:srgbClr val="2A3D6C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38" name="Rectangle 28"/>
            <p:cNvSpPr>
              <a:spLocks noChangeArrowheads="1"/>
            </p:cNvSpPr>
            <p:nvPr/>
          </p:nvSpPr>
          <p:spPr bwMode="auto">
            <a:xfrm>
              <a:off x="374" y="2837"/>
              <a:ext cx="25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>
                  <a:solidFill>
                    <a:schemeClr val="bg1"/>
                  </a:solidFill>
                  <a:cs typeface="AdvertisingExtraBold" pitchFamily="2" charset="-78"/>
                </a:rPr>
                <a:t>الابتعاد التام عن نبذهم بالألقاب 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السيئة. </a:t>
              </a:r>
              <a:endParaRPr lang="en-US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1471613" y="5034330"/>
            <a:ext cx="5699125" cy="769937"/>
            <a:chOff x="334" y="3252"/>
            <a:chExt cx="2621" cy="485"/>
          </a:xfrm>
        </p:grpSpPr>
        <p:sp>
          <p:nvSpPr>
            <p:cNvPr id="26635" name="AutoShape 30"/>
            <p:cNvSpPr>
              <a:spLocks noChangeArrowheads="1"/>
            </p:cNvSpPr>
            <p:nvPr/>
          </p:nvSpPr>
          <p:spPr bwMode="gray">
            <a:xfrm>
              <a:off x="334" y="3252"/>
              <a:ext cx="2621" cy="485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85D6E"/>
                </a:gs>
                <a:gs pos="50000">
                  <a:srgbClr val="57C9ED"/>
                </a:gs>
                <a:gs pos="100000">
                  <a:srgbClr val="285D6E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36" name="Rectangle 31"/>
            <p:cNvSpPr>
              <a:spLocks noChangeArrowheads="1"/>
            </p:cNvSpPr>
            <p:nvPr/>
          </p:nvSpPr>
          <p:spPr bwMode="auto">
            <a:xfrm>
              <a:off x="374" y="3270"/>
              <a:ext cx="255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>
                  <a:solidFill>
                    <a:schemeClr val="bg1"/>
                  </a:solidFill>
                  <a:cs typeface="AdvertisingExtraBold" pitchFamily="2" charset="-78"/>
                </a:rPr>
                <a:t>إحترام مشاعر الطفل حيال أخطائه، فلا نذكره بأخطائه دائمًا، أو نعلق عليها على </a:t>
              </a:r>
              <a:r>
                <a:rPr lang="ar-SA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الملأ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.</a:t>
              </a:r>
              <a:r>
                <a:rPr lang="ar-SA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 </a:t>
              </a:r>
              <a:endParaRPr lang="ar-EG" sz="2000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22" name="Group 34"/>
          <p:cNvGrpSpPr>
            <a:grpSpLocks/>
          </p:cNvGrpSpPr>
          <p:nvPr/>
        </p:nvGrpSpPr>
        <p:grpSpPr bwMode="auto">
          <a:xfrm>
            <a:off x="1451665" y="5902692"/>
            <a:ext cx="5699125" cy="768350"/>
            <a:chOff x="336" y="1088"/>
            <a:chExt cx="2621" cy="484"/>
          </a:xfrm>
        </p:grpSpPr>
        <p:sp>
          <p:nvSpPr>
            <p:cNvPr id="26633" name="AutoShape 12"/>
            <p:cNvSpPr>
              <a:spLocks noChangeArrowheads="1"/>
            </p:cNvSpPr>
            <p:nvPr/>
          </p:nvSpPr>
          <p:spPr bwMode="gray">
            <a:xfrm>
              <a:off x="336" y="1088"/>
              <a:ext cx="2621" cy="48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A3D6C"/>
                </a:gs>
                <a:gs pos="50000">
                  <a:srgbClr val="5B84E9"/>
                </a:gs>
                <a:gs pos="100000">
                  <a:srgbClr val="2A3D6C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34" name="Rectangle 13"/>
            <p:cNvSpPr>
              <a:spLocks noChangeArrowheads="1"/>
            </p:cNvSpPr>
            <p:nvPr/>
          </p:nvSpPr>
          <p:spPr bwMode="auto">
            <a:xfrm>
              <a:off x="390" y="1125"/>
              <a:ext cx="254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الاهتمام بآلامهم </a:t>
              </a:r>
              <a:r>
                <a:rPr lang="ar-EG" sz="2000" dirty="0">
                  <a:solidFill>
                    <a:schemeClr val="bg1"/>
                  </a:solidFill>
                  <a:cs typeface="AdvertisingExtraBold" pitchFamily="2" charset="-78"/>
                </a:rPr>
                <a:t>ومشكلاتهم ومساعدتهم على 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تجاوزها. </a:t>
              </a:r>
              <a:endParaRPr lang="en-US" sz="2000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883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99" name="Group 23"/>
          <p:cNvGrpSpPr>
            <a:grpSpLocks/>
          </p:cNvGrpSpPr>
          <p:nvPr/>
        </p:nvGrpSpPr>
        <p:grpSpPr bwMode="auto">
          <a:xfrm>
            <a:off x="2057400" y="1008063"/>
            <a:ext cx="4876800" cy="838200"/>
            <a:chOff x="432" y="672"/>
            <a:chExt cx="4816" cy="528"/>
          </a:xfrm>
        </p:grpSpPr>
        <p:sp>
          <p:nvSpPr>
            <p:cNvPr id="24582" name="AutoShape 6"/>
            <p:cNvSpPr>
              <a:spLocks noChangeArrowheads="1"/>
            </p:cNvSpPr>
            <p:nvPr/>
          </p:nvSpPr>
          <p:spPr bwMode="gray">
            <a:xfrm>
              <a:off x="432" y="672"/>
              <a:ext cx="4816" cy="528"/>
            </a:xfrm>
            <a:prstGeom prst="roundRect">
              <a:avLst>
                <a:gd name="adj" fmla="val 9144"/>
              </a:avLst>
            </a:prstGeom>
            <a:solidFill>
              <a:srgbClr val="F8F8F8"/>
            </a:solidFill>
            <a:ln w="28575">
              <a:solidFill>
                <a:srgbClr val="00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488" y="771"/>
              <a:ext cx="469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2800" dirty="0">
                  <a:solidFill>
                    <a:srgbClr val="0099FF"/>
                  </a:solidFill>
                  <a:cs typeface="AdvertisingBold" pitchFamily="2" charset="-78"/>
                </a:rPr>
                <a:t>الثناء على الأبناء</a:t>
              </a:r>
              <a:endParaRPr lang="ar-EG" sz="2800" dirty="0">
                <a:solidFill>
                  <a:srgbClr val="0099FF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601" name="Group 25"/>
          <p:cNvGrpSpPr>
            <a:grpSpLocks/>
          </p:cNvGrpSpPr>
          <p:nvPr/>
        </p:nvGrpSpPr>
        <p:grpSpPr bwMode="auto">
          <a:xfrm>
            <a:off x="4571999" y="2878854"/>
            <a:ext cx="3527425" cy="2025650"/>
            <a:chOff x="2880" y="1248"/>
            <a:chExt cx="2222" cy="1276"/>
          </a:xfrm>
        </p:grpSpPr>
        <p:sp>
          <p:nvSpPr>
            <p:cNvPr id="24585" name="AutoShape 9"/>
            <p:cNvSpPr>
              <a:spLocks noChangeArrowheads="1"/>
            </p:cNvSpPr>
            <p:nvPr/>
          </p:nvSpPr>
          <p:spPr bwMode="gray">
            <a:xfrm>
              <a:off x="2880" y="1248"/>
              <a:ext cx="2222" cy="1276"/>
            </a:xfrm>
            <a:prstGeom prst="homePlate">
              <a:avLst>
                <a:gd name="adj" fmla="val 30144"/>
              </a:avLst>
            </a:prstGeom>
            <a:gradFill rotWithShape="1">
              <a:gsLst>
                <a:gs pos="0">
                  <a:srgbClr val="996633">
                    <a:gamma/>
                    <a:shade val="76078"/>
                    <a:invGamma/>
                  </a:srgbClr>
                </a:gs>
                <a:gs pos="100000">
                  <a:srgbClr val="996633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 flipH="1">
              <a:off x="2904" y="1508"/>
              <a:ext cx="2002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لغة يحبها طفلك، بل يحتاج إليها طفلك؛ بل لا غنى لطفلك عنها</a:t>
              </a:r>
              <a:endParaRPr lang="ar-EG" sz="24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602" name="Group 26"/>
          <p:cNvGrpSpPr>
            <a:grpSpLocks/>
          </p:cNvGrpSpPr>
          <p:nvPr/>
        </p:nvGrpSpPr>
        <p:grpSpPr bwMode="auto">
          <a:xfrm>
            <a:off x="828675" y="2878854"/>
            <a:ext cx="3633788" cy="1987550"/>
            <a:chOff x="522" y="1264"/>
            <a:chExt cx="2289" cy="1252"/>
          </a:xfrm>
        </p:grpSpPr>
        <p:sp>
          <p:nvSpPr>
            <p:cNvPr id="24588" name="AutoShape 12"/>
            <p:cNvSpPr>
              <a:spLocks noChangeArrowheads="1"/>
            </p:cNvSpPr>
            <p:nvPr/>
          </p:nvSpPr>
          <p:spPr bwMode="gray">
            <a:xfrm flipH="1">
              <a:off x="522" y="1264"/>
              <a:ext cx="2289" cy="1252"/>
            </a:xfrm>
            <a:prstGeom prst="homePlate">
              <a:avLst>
                <a:gd name="adj" fmla="val 31504"/>
              </a:avLst>
            </a:prstGeom>
            <a:gradFill rotWithShape="1">
              <a:gsLst>
                <a:gs pos="0">
                  <a:srgbClr val="006600">
                    <a:gamma/>
                    <a:shade val="76078"/>
                    <a:invGamma/>
                  </a:srgbClr>
                </a:gs>
                <a:gs pos="100000">
                  <a:srgbClr val="006600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670" y="1524"/>
              <a:ext cx="211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 لغة ينمو بها طفلك وجدانيًّا ونفسيًّا وعقليًّا</a:t>
              </a:r>
              <a:endParaRPr lang="ar-EG" sz="24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603" name="Group 27"/>
          <p:cNvGrpSpPr>
            <a:grpSpLocks/>
          </p:cNvGrpSpPr>
          <p:nvPr/>
        </p:nvGrpSpPr>
        <p:grpSpPr bwMode="auto">
          <a:xfrm>
            <a:off x="4552951" y="4868862"/>
            <a:ext cx="3548063" cy="2025650"/>
            <a:chOff x="2868" y="2590"/>
            <a:chExt cx="2235" cy="1276"/>
          </a:xfrm>
        </p:grpSpPr>
        <p:sp>
          <p:nvSpPr>
            <p:cNvPr id="24591" name="AutoShape 15"/>
            <p:cNvSpPr>
              <a:spLocks noChangeArrowheads="1"/>
            </p:cNvSpPr>
            <p:nvPr/>
          </p:nvSpPr>
          <p:spPr bwMode="gray">
            <a:xfrm>
              <a:off x="2881" y="2590"/>
              <a:ext cx="2222" cy="1276"/>
            </a:xfrm>
            <a:prstGeom prst="homePlate">
              <a:avLst>
                <a:gd name="adj" fmla="val 30144"/>
              </a:avLst>
            </a:prstGeom>
            <a:gradFill rotWithShape="1">
              <a:gsLst>
                <a:gs pos="0">
                  <a:srgbClr val="006600">
                    <a:gamma/>
                    <a:shade val="76078"/>
                    <a:invGamma/>
                  </a:srgbClr>
                </a:gs>
                <a:gs pos="100000">
                  <a:srgbClr val="006600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92" name="Rectangle 16"/>
            <p:cNvSpPr>
              <a:spLocks noChangeArrowheads="1"/>
            </p:cNvSpPr>
            <p:nvPr/>
          </p:nvSpPr>
          <p:spPr bwMode="auto">
            <a:xfrm flipH="1">
              <a:off x="2868" y="2955"/>
              <a:ext cx="211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حاجة نفسية للكبار فكيف </a:t>
              </a:r>
              <a:r>
                <a:rPr lang="ar-EG" sz="2400" dirty="0" smtClean="0">
                  <a:solidFill>
                    <a:schemeClr val="bg1"/>
                  </a:solidFill>
                  <a:cs typeface="AdvertisingBold" pitchFamily="2" charset="-78"/>
                </a:rPr>
                <a:t>إ</a:t>
              </a:r>
              <a:r>
                <a:rPr lang="ar-SA" sz="2400" dirty="0" smtClean="0">
                  <a:solidFill>
                    <a:schemeClr val="bg1"/>
                  </a:solidFill>
                  <a:cs typeface="AdvertisingBold" pitchFamily="2" charset="-78"/>
                </a:rPr>
                <a:t>ذن </a:t>
              </a: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بالصغار؟!</a:t>
              </a:r>
              <a:endParaRPr lang="ar-EG" sz="24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604" name="Group 28"/>
          <p:cNvGrpSpPr>
            <a:grpSpLocks/>
          </p:cNvGrpSpPr>
          <p:nvPr/>
        </p:nvGrpSpPr>
        <p:grpSpPr bwMode="auto">
          <a:xfrm>
            <a:off x="828675" y="4868861"/>
            <a:ext cx="3763964" cy="1989138"/>
            <a:chOff x="522" y="2606"/>
            <a:chExt cx="2371" cy="1253"/>
          </a:xfrm>
        </p:grpSpPr>
        <p:sp>
          <p:nvSpPr>
            <p:cNvPr id="24594" name="AutoShape 18"/>
            <p:cNvSpPr>
              <a:spLocks noChangeArrowheads="1"/>
            </p:cNvSpPr>
            <p:nvPr/>
          </p:nvSpPr>
          <p:spPr bwMode="gray">
            <a:xfrm flipH="1">
              <a:off x="522" y="2606"/>
              <a:ext cx="2289" cy="1253"/>
            </a:xfrm>
            <a:prstGeom prst="homePlate">
              <a:avLst>
                <a:gd name="adj" fmla="val 31479"/>
              </a:avLst>
            </a:prstGeom>
            <a:gradFill rotWithShape="1">
              <a:gsLst>
                <a:gs pos="0">
                  <a:srgbClr val="996633">
                    <a:gamma/>
                    <a:shade val="76078"/>
                    <a:invGamma/>
                  </a:srgbClr>
                </a:gs>
                <a:gs pos="100000">
                  <a:srgbClr val="996633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95" name="Rectangle 19"/>
            <p:cNvSpPr>
              <a:spLocks noChangeArrowheads="1"/>
            </p:cNvSpPr>
            <p:nvPr/>
          </p:nvSpPr>
          <p:spPr bwMode="auto">
            <a:xfrm>
              <a:off x="670" y="2903"/>
              <a:ext cx="2223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حاجة نفسية وضرورة حيوية </a:t>
              </a:r>
              <a:endParaRPr lang="ar-EG" sz="24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596" name="Group 20"/>
          <p:cNvGrpSpPr>
            <a:grpSpLocks/>
          </p:cNvGrpSpPr>
          <p:nvPr/>
        </p:nvGrpSpPr>
        <p:grpSpPr bwMode="auto">
          <a:xfrm>
            <a:off x="1295400" y="117064"/>
            <a:ext cx="6477000" cy="674688"/>
            <a:chOff x="1882" y="400"/>
            <a:chExt cx="1906" cy="409"/>
          </a:xfrm>
        </p:grpSpPr>
        <p:sp>
          <p:nvSpPr>
            <p:cNvPr id="24597" name="Rectangle 21"/>
            <p:cNvSpPr>
              <a:spLocks noChangeArrowheads="1"/>
            </p:cNvSpPr>
            <p:nvPr/>
          </p:nvSpPr>
          <p:spPr bwMode="gray">
            <a:xfrm>
              <a:off x="1882" y="400"/>
              <a:ext cx="1906" cy="409"/>
            </a:xfrm>
            <a:prstGeom prst="rect">
              <a:avLst/>
            </a:prstGeom>
            <a:gradFill rotWithShape="1">
              <a:gsLst>
                <a:gs pos="0">
                  <a:srgbClr val="0099FF">
                    <a:gamma/>
                    <a:shade val="57255"/>
                    <a:invGamma/>
                  </a:srgbClr>
                </a:gs>
                <a:gs pos="100000">
                  <a:srgbClr val="0099FF"/>
                </a:gs>
              </a:gsLst>
              <a:lin ang="18900000" scaled="1"/>
            </a:gradFill>
            <a:ln>
              <a:noFill/>
            </a:ln>
            <a:effectLst/>
            <a:scene3d>
              <a:camera prst="legacyPerspectiveBottom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FF"/>
              </a:extrusionClr>
            </a:sp3d>
            <a:extLst>
              <a:ext uri="{91240B29-F687-4F45-9708-019B960494DF}">
                <a14:hiddenLine xmlns:a14="http://schemas.microsoft.com/office/drawing/2010/main" w="19050" algn="ctr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24598" name="Rectangle 22"/>
            <p:cNvSpPr>
              <a:spLocks noChangeArrowheads="1"/>
            </p:cNvSpPr>
            <p:nvPr/>
          </p:nvSpPr>
          <p:spPr bwMode="auto">
            <a:xfrm>
              <a:off x="1927" y="436"/>
              <a:ext cx="184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FFFFFF"/>
                  </a:solidFill>
                  <a:cs typeface="AdvertisingBold" pitchFamily="2" charset="-78"/>
                </a:rPr>
                <a:t>أساسيات التواصل مع الأبناء</a:t>
              </a:r>
              <a:endParaRPr lang="en-US" sz="3200" b="1" dirty="0">
                <a:solidFill>
                  <a:srgbClr val="FFFFFF"/>
                </a:solidFill>
                <a:cs typeface="AdvertisingBold" pitchFamily="2" charset="-78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2645568" y="1981200"/>
            <a:ext cx="3690143" cy="6858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600" dirty="0" smtClean="0">
                <a:cs typeface="AdvertisingBold" pitchFamily="2" charset="-78"/>
              </a:rPr>
              <a:t>«أحسنت»</a:t>
            </a:r>
            <a:endParaRPr lang="ar-EG" sz="3600" dirty="0"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776029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10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10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10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1" dur="10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00" name="Group 64"/>
          <p:cNvGrpSpPr>
            <a:grpSpLocks/>
          </p:cNvGrpSpPr>
          <p:nvPr/>
        </p:nvGrpSpPr>
        <p:grpSpPr bwMode="auto">
          <a:xfrm>
            <a:off x="152400" y="2563749"/>
            <a:ext cx="8763000" cy="1473776"/>
            <a:chOff x="576" y="2540"/>
            <a:chExt cx="3552" cy="434"/>
          </a:xfrm>
        </p:grpSpPr>
        <p:grpSp>
          <p:nvGrpSpPr>
            <p:cNvPr id="65564" name="Group 28"/>
            <p:cNvGrpSpPr>
              <a:grpSpLocks/>
            </p:cNvGrpSpPr>
            <p:nvPr/>
          </p:nvGrpSpPr>
          <p:grpSpPr bwMode="auto">
            <a:xfrm>
              <a:off x="576" y="2540"/>
              <a:ext cx="3552" cy="434"/>
              <a:chOff x="720" y="1392"/>
              <a:chExt cx="4058" cy="480"/>
            </a:xfrm>
          </p:grpSpPr>
          <p:sp>
            <p:nvSpPr>
              <p:cNvPr id="65565" name="AutoShape 29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E0AD2E"/>
                  </a:gs>
                  <a:gs pos="50000">
                    <a:srgbClr val="E0AD2E">
                      <a:gamma/>
                      <a:shade val="92157"/>
                      <a:invGamma/>
                    </a:srgbClr>
                  </a:gs>
                  <a:gs pos="100000">
                    <a:srgbClr val="E0AD2E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65566" name="Group 30"/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65567" name="AutoShape 31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E0AD2E">
                        <a:alpha val="0"/>
                      </a:srgbClr>
                    </a:gs>
                    <a:gs pos="100000">
                      <a:srgbClr val="E0AD2E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5568" name="AutoShape 32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E0AD2E">
                        <a:gamma/>
                        <a:tint val="0"/>
                        <a:invGamma/>
                      </a:srgbClr>
                    </a:gs>
                    <a:gs pos="100000">
                      <a:srgbClr val="E0AD2E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pic>
          <p:nvPicPr>
            <p:cNvPr id="65583" name="Picture 47" descr="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invGray">
            <a:xfrm flipH="1">
              <a:off x="3792" y="2571"/>
              <a:ext cx="282" cy="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594" name="Rectangle 58"/>
            <p:cNvSpPr>
              <a:spLocks noChangeArrowheads="1"/>
            </p:cNvSpPr>
            <p:nvPr/>
          </p:nvSpPr>
          <p:spPr bwMode="auto">
            <a:xfrm>
              <a:off x="604" y="2579"/>
              <a:ext cx="3476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2400" dirty="0" smtClean="0">
                  <a:cs typeface="AdvertisingExtraBold" pitchFamily="2" charset="-78"/>
                </a:rPr>
                <a:t>الابتسامة </a:t>
              </a:r>
              <a:r>
                <a:rPr lang="ar-EG" sz="2400" dirty="0">
                  <a:cs typeface="AdvertisingExtraBold" pitchFamily="2" charset="-78"/>
                </a:rPr>
                <a:t>والتقبيل والمعانقة والربت والمديح والاهتمام، وإيماءات الوجه وتعبيرات العين المعبرة عن الرضا والحبور والاستحسان</a:t>
              </a:r>
              <a:endParaRPr lang="en-US" sz="2400" dirty="0">
                <a:cs typeface="AdvertisingExtraBold" pitchFamily="2" charset="-78"/>
              </a:endParaRPr>
            </a:p>
          </p:txBody>
        </p:sp>
      </p:grpSp>
      <p:grpSp>
        <p:nvGrpSpPr>
          <p:cNvPr id="65601" name="Group 65"/>
          <p:cNvGrpSpPr>
            <a:grpSpLocks/>
          </p:cNvGrpSpPr>
          <p:nvPr/>
        </p:nvGrpSpPr>
        <p:grpSpPr bwMode="auto">
          <a:xfrm>
            <a:off x="152400" y="5125365"/>
            <a:ext cx="8741405" cy="1555107"/>
            <a:chOff x="1152" y="3037"/>
            <a:chExt cx="3552" cy="434"/>
          </a:xfrm>
        </p:grpSpPr>
        <p:grpSp>
          <p:nvGrpSpPr>
            <p:cNvPr id="65569" name="Group 33"/>
            <p:cNvGrpSpPr>
              <a:grpSpLocks/>
            </p:cNvGrpSpPr>
            <p:nvPr/>
          </p:nvGrpSpPr>
          <p:grpSpPr bwMode="auto">
            <a:xfrm>
              <a:off x="1152" y="3037"/>
              <a:ext cx="3552" cy="434"/>
              <a:chOff x="720" y="1392"/>
              <a:chExt cx="4058" cy="480"/>
            </a:xfrm>
          </p:grpSpPr>
          <p:sp>
            <p:nvSpPr>
              <p:cNvPr id="65570" name="AutoShape 3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72CC4E"/>
                  </a:gs>
                  <a:gs pos="50000">
                    <a:srgbClr val="72CC4E">
                      <a:gamma/>
                      <a:shade val="92157"/>
                      <a:invGamma/>
                    </a:srgbClr>
                  </a:gs>
                  <a:gs pos="100000">
                    <a:srgbClr val="72CC4E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65571" name="Group 35"/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65572" name="AutoShape 36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2CC4E">
                        <a:alpha val="0"/>
                      </a:srgbClr>
                    </a:gs>
                    <a:gs pos="100000">
                      <a:srgbClr val="72CC4E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5573" name="AutoShape 37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2CC4E">
                        <a:gamma/>
                        <a:tint val="0"/>
                        <a:invGamma/>
                      </a:srgbClr>
                    </a:gs>
                    <a:gs pos="100000">
                      <a:srgbClr val="72CC4E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pic>
          <p:nvPicPr>
            <p:cNvPr id="65584" name="Picture 48" descr="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invGray">
            <a:xfrm flipH="1">
              <a:off x="4386" y="3069"/>
              <a:ext cx="282" cy="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595" name="Rectangle 59"/>
            <p:cNvSpPr>
              <a:spLocks noChangeArrowheads="1"/>
            </p:cNvSpPr>
            <p:nvPr/>
          </p:nvSpPr>
          <p:spPr bwMode="auto">
            <a:xfrm>
              <a:off x="1171" y="3087"/>
              <a:ext cx="3533" cy="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2400" dirty="0" smtClean="0">
                  <a:cs typeface="AdvertisingExtraBold" pitchFamily="2" charset="-78"/>
                </a:rPr>
                <a:t>كإعطاء </a:t>
              </a:r>
              <a:r>
                <a:rPr lang="ar-EG" sz="2400" dirty="0">
                  <a:cs typeface="AdvertisingExtraBold" pitchFamily="2" charset="-78"/>
                </a:rPr>
                <a:t>الطفل أو الطفلة الحلوى، والألعاب والدراهم، أو إشراك الطفلة في إعداد الحلوى مع والدتها تعبيرًا عن شكرها لها، أو اصطحاب الطفل برحلة ترفيهية خاصة.</a:t>
              </a:r>
              <a:endParaRPr lang="en-US" sz="2400" dirty="0">
                <a:cs typeface="AdvertisingExtraBold" pitchFamily="2" charset="-78"/>
              </a:endParaRPr>
            </a:p>
          </p:txBody>
        </p:sp>
      </p:grpSp>
      <p:grpSp>
        <p:nvGrpSpPr>
          <p:cNvPr id="35" name="Group 6"/>
          <p:cNvGrpSpPr>
            <a:grpSpLocks/>
          </p:cNvGrpSpPr>
          <p:nvPr/>
        </p:nvGrpSpPr>
        <p:grpSpPr bwMode="auto">
          <a:xfrm>
            <a:off x="2362200" y="77299"/>
            <a:ext cx="4114800" cy="1318520"/>
            <a:chOff x="3436" y="231"/>
            <a:chExt cx="1398" cy="523"/>
          </a:xfrm>
        </p:grpSpPr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3436" y="231"/>
              <a:ext cx="1368" cy="523"/>
              <a:chOff x="3533" y="1004"/>
              <a:chExt cx="1123" cy="523"/>
            </a:xfrm>
          </p:grpSpPr>
          <p:sp>
            <p:nvSpPr>
              <p:cNvPr id="38" name="AutoShape 8"/>
              <p:cNvSpPr>
                <a:spLocks noChangeArrowheads="1"/>
              </p:cNvSpPr>
              <p:nvPr/>
            </p:nvSpPr>
            <p:spPr bwMode="gray">
              <a:xfrm flipH="1">
                <a:off x="3533" y="1190"/>
                <a:ext cx="233" cy="139"/>
              </a:xfrm>
              <a:prstGeom prst="rightArrow">
                <a:avLst>
                  <a:gd name="adj1" fmla="val 50000"/>
                  <a:gd name="adj2" fmla="val 69844"/>
                </a:avLst>
              </a:prstGeom>
              <a:solidFill>
                <a:srgbClr val="FEFE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80808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9" name="AutoShape 9"/>
              <p:cNvSpPr>
                <a:spLocks noChangeArrowheads="1"/>
              </p:cNvSpPr>
              <p:nvPr/>
            </p:nvSpPr>
            <p:spPr bwMode="gray">
              <a:xfrm flipH="1">
                <a:off x="3625" y="1004"/>
                <a:ext cx="1031" cy="523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33"/>
                  </a:gs>
                  <a:gs pos="100000">
                    <a:srgbClr val="246B24"/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40" name="Freeform 10"/>
              <p:cNvSpPr>
                <a:spLocks/>
              </p:cNvSpPr>
              <p:nvPr/>
            </p:nvSpPr>
            <p:spPr bwMode="gray">
              <a:xfrm flipH="1">
                <a:off x="4116" y="1030"/>
                <a:ext cx="501" cy="262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9933">
                      <a:gamma/>
                      <a:tint val="48627"/>
                      <a:invGamma/>
                    </a:srgbClr>
                  </a:gs>
                  <a:gs pos="50000">
                    <a:srgbClr val="339933">
                      <a:alpha val="0"/>
                    </a:srgbClr>
                  </a:gs>
                  <a:gs pos="100000">
                    <a:srgbClr val="339933">
                      <a:gamma/>
                      <a:tint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</p:grpSp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3541" y="326"/>
              <a:ext cx="1293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ar-SA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dvertisingExtraBold" pitchFamily="2" charset="-78"/>
                </a:rPr>
                <a:t>أنواع الإثابات </a:t>
              </a:r>
              <a:endPara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dvertisingExtraBold" pitchFamily="2" charset="-78"/>
              </a:endParaRPr>
            </a:p>
          </p:txBody>
        </p:sp>
      </p:grpSp>
      <p:grpSp>
        <p:nvGrpSpPr>
          <p:cNvPr id="30" name="Group 6"/>
          <p:cNvGrpSpPr>
            <a:grpSpLocks/>
          </p:cNvGrpSpPr>
          <p:nvPr/>
        </p:nvGrpSpPr>
        <p:grpSpPr bwMode="auto">
          <a:xfrm>
            <a:off x="3031460" y="1527380"/>
            <a:ext cx="2879686" cy="1001213"/>
            <a:chOff x="3436" y="231"/>
            <a:chExt cx="1414" cy="523"/>
          </a:xfrm>
        </p:grpSpPr>
        <p:grpSp>
          <p:nvGrpSpPr>
            <p:cNvPr id="31" name="Group 7"/>
            <p:cNvGrpSpPr>
              <a:grpSpLocks/>
            </p:cNvGrpSpPr>
            <p:nvPr/>
          </p:nvGrpSpPr>
          <p:grpSpPr bwMode="auto">
            <a:xfrm>
              <a:off x="3436" y="231"/>
              <a:ext cx="1368" cy="523"/>
              <a:chOff x="3533" y="1004"/>
              <a:chExt cx="1123" cy="523"/>
            </a:xfrm>
          </p:grpSpPr>
          <p:sp>
            <p:nvSpPr>
              <p:cNvPr id="33" name="AutoShape 8"/>
              <p:cNvSpPr>
                <a:spLocks noChangeArrowheads="1"/>
              </p:cNvSpPr>
              <p:nvPr/>
            </p:nvSpPr>
            <p:spPr bwMode="gray">
              <a:xfrm flipH="1">
                <a:off x="3533" y="1190"/>
                <a:ext cx="233" cy="139"/>
              </a:xfrm>
              <a:prstGeom prst="rightArrow">
                <a:avLst>
                  <a:gd name="adj1" fmla="val 50000"/>
                  <a:gd name="adj2" fmla="val 69844"/>
                </a:avLst>
              </a:prstGeom>
              <a:ln/>
              <a:ex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gray">
              <a:xfrm flipH="1">
                <a:off x="3625" y="1004"/>
                <a:ext cx="1031" cy="523"/>
              </a:xfrm>
              <a:prstGeom prst="roundRect">
                <a:avLst>
                  <a:gd name="adj" fmla="val 11921"/>
                </a:avLst>
              </a:prstGeom>
              <a:ln>
                <a:headEnd/>
                <a:tailEnd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41" name="Freeform 10"/>
              <p:cNvSpPr>
                <a:spLocks/>
              </p:cNvSpPr>
              <p:nvPr/>
            </p:nvSpPr>
            <p:spPr bwMode="gray">
              <a:xfrm flipH="1">
                <a:off x="4116" y="1030"/>
                <a:ext cx="501" cy="262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</p:grpSp>
        <p:sp>
          <p:nvSpPr>
            <p:cNvPr id="32" name="Rectangle 11"/>
            <p:cNvSpPr>
              <a:spLocks noChangeArrowheads="1"/>
            </p:cNvSpPr>
            <p:nvPr/>
          </p:nvSpPr>
          <p:spPr bwMode="auto">
            <a:xfrm>
              <a:off x="3557" y="254"/>
              <a:ext cx="1293" cy="498"/>
            </a:xfrm>
            <a:prstGeom prst="rect">
              <a:avLst/>
            </a:prstGeom>
            <a:noFill/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ar-S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dvertisingExtraBold" pitchFamily="2" charset="-78"/>
                </a:rPr>
                <a:t>الإثابة الاجتماعية</a:t>
              </a:r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dvertisingExtraBold" pitchFamily="2" charset="-78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031460" y="4108028"/>
            <a:ext cx="2786005" cy="1001213"/>
            <a:chOff x="3016713" y="4166512"/>
            <a:chExt cx="2786005" cy="1001213"/>
          </a:xfrm>
        </p:grpSpPr>
        <p:grpSp>
          <p:nvGrpSpPr>
            <p:cNvPr id="43" name="Group 7"/>
            <p:cNvGrpSpPr>
              <a:grpSpLocks/>
            </p:cNvGrpSpPr>
            <p:nvPr/>
          </p:nvGrpSpPr>
          <p:grpSpPr bwMode="auto">
            <a:xfrm>
              <a:off x="3016713" y="4166512"/>
              <a:ext cx="2786005" cy="1001213"/>
              <a:chOff x="3533" y="1004"/>
              <a:chExt cx="1123" cy="523"/>
            </a:xfrm>
          </p:grpSpPr>
          <p:sp>
            <p:nvSpPr>
              <p:cNvPr id="45" name="AutoShape 8"/>
              <p:cNvSpPr>
                <a:spLocks noChangeArrowheads="1"/>
              </p:cNvSpPr>
              <p:nvPr/>
            </p:nvSpPr>
            <p:spPr bwMode="gray">
              <a:xfrm flipH="1">
                <a:off x="3533" y="1190"/>
                <a:ext cx="233" cy="139"/>
              </a:xfrm>
              <a:prstGeom prst="rightArrow">
                <a:avLst>
                  <a:gd name="adj1" fmla="val 50000"/>
                  <a:gd name="adj2" fmla="val 69844"/>
                </a:avLst>
              </a:prstGeom>
              <a:ln/>
              <a:extLst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endParaRPr lang="ar-EG"/>
              </a:p>
            </p:txBody>
          </p:sp>
          <p:sp>
            <p:nvSpPr>
              <p:cNvPr id="46" name="AutoShape 9"/>
              <p:cNvSpPr>
                <a:spLocks noChangeArrowheads="1"/>
              </p:cNvSpPr>
              <p:nvPr/>
            </p:nvSpPr>
            <p:spPr bwMode="gray">
              <a:xfrm flipH="1">
                <a:off x="3625" y="1004"/>
                <a:ext cx="1031" cy="523"/>
              </a:xfrm>
              <a:prstGeom prst="roundRect">
                <a:avLst>
                  <a:gd name="adj" fmla="val 11921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endParaRPr lang="ar-EG"/>
              </a:p>
            </p:txBody>
          </p:sp>
          <p:sp>
            <p:nvSpPr>
              <p:cNvPr id="47" name="Freeform 10"/>
              <p:cNvSpPr>
                <a:spLocks/>
              </p:cNvSpPr>
              <p:nvPr/>
            </p:nvSpPr>
            <p:spPr bwMode="gray">
              <a:xfrm flipH="1">
                <a:off x="4116" y="1030"/>
                <a:ext cx="501" cy="262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ar-EG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3381988" y="4419349"/>
              <a:ext cx="21916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EG" sz="2800" dirty="0">
                  <a:cs typeface="AdvertisingExtraBold" pitchFamily="2" charset="-78"/>
                </a:rPr>
                <a:t>الإثابة المادية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629196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1000"/>
                                        <p:tgtEl>
                                          <p:spTgt spid="65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1000"/>
                                        <p:tgtEl>
                                          <p:spTgt spid="6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09" name="Group 81"/>
          <p:cNvGrpSpPr>
            <a:grpSpLocks/>
          </p:cNvGrpSpPr>
          <p:nvPr/>
        </p:nvGrpSpPr>
        <p:grpSpPr bwMode="auto">
          <a:xfrm>
            <a:off x="2149475" y="5219793"/>
            <a:ext cx="5476875" cy="1105539"/>
            <a:chOff x="1354" y="3283"/>
            <a:chExt cx="3003" cy="550"/>
          </a:xfrm>
        </p:grpSpPr>
        <p:sp>
          <p:nvSpPr>
            <p:cNvPr id="22589" name="AutoShape 17"/>
            <p:cNvSpPr>
              <a:spLocks noChangeArrowheads="1"/>
            </p:cNvSpPr>
            <p:nvPr/>
          </p:nvSpPr>
          <p:spPr bwMode="gray">
            <a:xfrm>
              <a:off x="1354" y="3283"/>
              <a:ext cx="3003" cy="550"/>
            </a:xfrm>
            <a:prstGeom prst="roundRect">
              <a:avLst>
                <a:gd name="adj" fmla="val 12727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rtl="0"/>
              <a:endParaRPr lang="en-US" sz="1800" b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22600" name="Rectangle 72"/>
            <p:cNvSpPr>
              <a:spLocks noChangeArrowheads="1"/>
            </p:cNvSpPr>
            <p:nvPr/>
          </p:nvSpPr>
          <p:spPr bwMode="auto">
            <a:xfrm>
              <a:off x="1483" y="3297"/>
              <a:ext cx="2874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000" dirty="0" smtClean="0">
                  <a:cs typeface="AdvertisingBold" pitchFamily="2" charset="-78"/>
                </a:rPr>
                <a:t>تذكّر </a:t>
              </a:r>
              <a:r>
                <a:rPr lang="ar-EG" sz="2000" dirty="0">
                  <a:cs typeface="AdvertisingBold" pitchFamily="2" charset="-78"/>
                </a:rPr>
                <a:t>دائمًا الحقيقة الهامة </a:t>
              </a:r>
              <a:r>
                <a:rPr lang="ar-EG" sz="2000" dirty="0" smtClean="0">
                  <a:cs typeface="AdvertisingBold" pitchFamily="2" charset="-78"/>
                </a:rPr>
                <a:t>«أن </a:t>
              </a:r>
              <a:r>
                <a:rPr lang="ar-EG" sz="2000" dirty="0">
                  <a:cs typeface="AdvertisingBold" pitchFamily="2" charset="-78"/>
                </a:rPr>
                <a:t>العقوبة هدفها الإصلاح، وليس الانتقام".</a:t>
              </a:r>
              <a:endParaRPr lang="ar-EG" sz="2000" b="0" dirty="0">
                <a:cs typeface="AdvertisingBold" pitchFamily="2" charset="-78"/>
              </a:endParaRPr>
            </a:p>
          </p:txBody>
        </p:sp>
      </p:grpSp>
      <p:grpSp>
        <p:nvGrpSpPr>
          <p:cNvPr id="22605" name="Group 77"/>
          <p:cNvGrpSpPr>
            <a:grpSpLocks/>
          </p:cNvGrpSpPr>
          <p:nvPr/>
        </p:nvGrpSpPr>
        <p:grpSpPr bwMode="auto">
          <a:xfrm>
            <a:off x="2133600" y="1295400"/>
            <a:ext cx="5492750" cy="874713"/>
            <a:chOff x="1344" y="816"/>
            <a:chExt cx="3003" cy="551"/>
          </a:xfrm>
        </p:grpSpPr>
        <p:sp>
          <p:nvSpPr>
            <p:cNvPr id="22560" name="AutoShape 3"/>
            <p:cNvSpPr>
              <a:spLocks noChangeArrowheads="1"/>
            </p:cNvSpPr>
            <p:nvPr/>
          </p:nvSpPr>
          <p:spPr bwMode="gray">
            <a:xfrm>
              <a:off x="1344" y="816"/>
              <a:ext cx="3003" cy="551"/>
            </a:xfrm>
            <a:prstGeom prst="roundRect">
              <a:avLst>
                <a:gd name="adj" fmla="val 12727"/>
              </a:avLst>
            </a:prstGeom>
            <a:solidFill>
              <a:srgbClr val="417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rtl="0"/>
              <a:endParaRPr lang="en-US" sz="1800" b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22601" name="Rectangle 73"/>
            <p:cNvSpPr>
              <a:spLocks noChangeArrowheads="1"/>
            </p:cNvSpPr>
            <p:nvPr/>
          </p:nvSpPr>
          <p:spPr bwMode="auto">
            <a:xfrm>
              <a:off x="1511" y="965"/>
              <a:ext cx="28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عدم </a:t>
              </a:r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المباشرة في توجيه النقد إلى أخطاء الابن </a:t>
              </a:r>
              <a:endParaRPr lang="en-US" sz="20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2606" name="Group 78"/>
          <p:cNvGrpSpPr>
            <a:grpSpLocks/>
          </p:cNvGrpSpPr>
          <p:nvPr/>
        </p:nvGrpSpPr>
        <p:grpSpPr bwMode="auto">
          <a:xfrm>
            <a:off x="1484313" y="2271713"/>
            <a:ext cx="5634037" cy="874712"/>
            <a:chOff x="1481" y="1431"/>
            <a:chExt cx="3003" cy="551"/>
          </a:xfrm>
        </p:grpSpPr>
        <p:sp>
          <p:nvSpPr>
            <p:cNvPr id="22567" name="AutoShape 10"/>
            <p:cNvSpPr>
              <a:spLocks noChangeArrowheads="1"/>
            </p:cNvSpPr>
            <p:nvPr/>
          </p:nvSpPr>
          <p:spPr bwMode="gray">
            <a:xfrm>
              <a:off x="1481" y="1431"/>
              <a:ext cx="3003" cy="551"/>
            </a:xfrm>
            <a:prstGeom prst="roundRect">
              <a:avLst>
                <a:gd name="adj" fmla="val 12727"/>
              </a:avLst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rtl="0"/>
              <a:endParaRPr lang="en-US" sz="1800" b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22602" name="Rectangle 74"/>
            <p:cNvSpPr>
              <a:spLocks noChangeArrowheads="1"/>
            </p:cNvSpPr>
            <p:nvPr/>
          </p:nvSpPr>
          <p:spPr bwMode="auto">
            <a:xfrm>
              <a:off x="1536" y="1576"/>
              <a:ext cx="264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اختيار </a:t>
              </a:r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الوقت والمكان المناسب لذلك التنبيه </a:t>
              </a:r>
              <a:endParaRPr lang="en-US" sz="20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2607" name="Group 79"/>
          <p:cNvGrpSpPr>
            <a:grpSpLocks/>
          </p:cNvGrpSpPr>
          <p:nvPr/>
        </p:nvGrpSpPr>
        <p:grpSpPr bwMode="auto">
          <a:xfrm>
            <a:off x="2152650" y="3238500"/>
            <a:ext cx="5632279" cy="873125"/>
            <a:chOff x="1356" y="2040"/>
            <a:chExt cx="3090" cy="550"/>
          </a:xfrm>
        </p:grpSpPr>
        <p:sp>
          <p:nvSpPr>
            <p:cNvPr id="22574" name="AutoShape 17"/>
            <p:cNvSpPr>
              <a:spLocks noChangeArrowheads="1"/>
            </p:cNvSpPr>
            <p:nvPr/>
          </p:nvSpPr>
          <p:spPr bwMode="gray">
            <a:xfrm>
              <a:off x="1356" y="2040"/>
              <a:ext cx="3003" cy="550"/>
            </a:xfrm>
            <a:prstGeom prst="roundRect">
              <a:avLst>
                <a:gd name="adj" fmla="val 12727"/>
              </a:avLst>
            </a:prstGeom>
            <a:solidFill>
              <a:srgbClr val="C47C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rtl="0"/>
              <a:endParaRPr lang="en-US" sz="1800" b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22603" name="Rectangle 75"/>
            <p:cNvSpPr>
              <a:spLocks noChangeArrowheads="1"/>
            </p:cNvSpPr>
            <p:nvPr/>
          </p:nvSpPr>
          <p:spPr bwMode="auto">
            <a:xfrm>
              <a:off x="1447" y="2169"/>
              <a:ext cx="299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عدم </a:t>
              </a:r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فقد الأعصاب عند تصويب 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الخطأ. </a:t>
              </a:r>
              <a:endParaRPr lang="en-US" sz="20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2608" name="Group 80"/>
          <p:cNvGrpSpPr>
            <a:grpSpLocks/>
          </p:cNvGrpSpPr>
          <p:nvPr/>
        </p:nvGrpSpPr>
        <p:grpSpPr bwMode="auto">
          <a:xfrm>
            <a:off x="1517650" y="4229100"/>
            <a:ext cx="5568950" cy="873125"/>
            <a:chOff x="1461" y="2664"/>
            <a:chExt cx="3003" cy="550"/>
          </a:xfrm>
        </p:grpSpPr>
        <p:sp>
          <p:nvSpPr>
            <p:cNvPr id="22581" name="AutoShape 24"/>
            <p:cNvSpPr>
              <a:spLocks noChangeArrowheads="1"/>
            </p:cNvSpPr>
            <p:nvPr/>
          </p:nvSpPr>
          <p:spPr bwMode="gray">
            <a:xfrm>
              <a:off x="1461" y="2664"/>
              <a:ext cx="3003" cy="550"/>
            </a:xfrm>
            <a:prstGeom prst="roundRect">
              <a:avLst>
                <a:gd name="adj" fmla="val 12727"/>
              </a:avLst>
            </a:prstGeom>
            <a:solidFill>
              <a:srgbClr val="E25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rtl="0"/>
              <a:endParaRPr lang="en-US" sz="1800" b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22604" name="Rectangle 76"/>
            <p:cNvSpPr>
              <a:spLocks noChangeArrowheads="1"/>
            </p:cNvSpPr>
            <p:nvPr/>
          </p:nvSpPr>
          <p:spPr bwMode="auto">
            <a:xfrm>
              <a:off x="1503" y="2809"/>
              <a:ext cx="27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البدء دائمًا بالتقدير والمدح 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الحقيقيين. </a:t>
              </a:r>
              <a:endParaRPr lang="en-US" sz="20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2611" name="Group 83"/>
          <p:cNvGrpSpPr>
            <a:grpSpLocks/>
          </p:cNvGrpSpPr>
          <p:nvPr/>
        </p:nvGrpSpPr>
        <p:grpSpPr bwMode="auto">
          <a:xfrm>
            <a:off x="6699250" y="2260600"/>
            <a:ext cx="920750" cy="939800"/>
            <a:chOff x="4220" y="1424"/>
            <a:chExt cx="580" cy="592"/>
          </a:xfrm>
        </p:grpSpPr>
        <p:grpSp>
          <p:nvGrpSpPr>
            <p:cNvPr id="22569" name="Group 12"/>
            <p:cNvGrpSpPr>
              <a:grpSpLocks/>
            </p:cNvGrpSpPr>
            <p:nvPr/>
          </p:nvGrpSpPr>
          <p:grpSpPr bwMode="auto">
            <a:xfrm>
              <a:off x="4220" y="1424"/>
              <a:ext cx="580" cy="592"/>
              <a:chOff x="802" y="845"/>
              <a:chExt cx="827" cy="826"/>
            </a:xfrm>
          </p:grpSpPr>
          <p:sp>
            <p:nvSpPr>
              <p:cNvPr id="22570" name="Oval 13"/>
              <p:cNvSpPr>
                <a:spLocks noChangeArrowheads="1"/>
              </p:cNvSpPr>
              <p:nvPr/>
            </p:nvSpPr>
            <p:spPr bwMode="gray">
              <a:xfrm>
                <a:off x="802" y="845"/>
                <a:ext cx="827" cy="826"/>
              </a:xfrm>
              <a:prstGeom prst="ellipse">
                <a:avLst/>
              </a:prstGeom>
              <a:solidFill>
                <a:srgbClr val="F8F8F8"/>
              </a:solidFill>
              <a:ln w="38100">
                <a:solidFill>
                  <a:srgbClr val="0099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71" name="Oval 14"/>
              <p:cNvSpPr>
                <a:spLocks noChangeArrowheads="1"/>
              </p:cNvSpPr>
              <p:nvPr/>
            </p:nvSpPr>
            <p:spPr bwMode="gray">
              <a:xfrm>
                <a:off x="836" y="879"/>
                <a:ext cx="758" cy="758"/>
              </a:xfrm>
              <a:prstGeom prst="ellipse">
                <a:avLst/>
              </a:prstGeom>
              <a:noFill/>
              <a:ln w="38100">
                <a:solidFill>
                  <a:srgbClr val="009999">
                    <a:alpha val="70195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72" name="Oval 15"/>
              <p:cNvSpPr>
                <a:spLocks noChangeArrowheads="1"/>
              </p:cNvSpPr>
              <p:nvPr/>
            </p:nvSpPr>
            <p:spPr bwMode="gray">
              <a:xfrm>
                <a:off x="870" y="915"/>
                <a:ext cx="690" cy="690"/>
              </a:xfrm>
              <a:prstGeom prst="ellipse">
                <a:avLst/>
              </a:prstGeom>
              <a:noFill/>
              <a:ln w="38100">
                <a:solidFill>
                  <a:srgbClr val="009999">
                    <a:alpha val="30196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596" name="Text Box 68"/>
            <p:cNvSpPr txBox="1">
              <a:spLocks noChangeArrowheads="1"/>
            </p:cNvSpPr>
            <p:nvPr/>
          </p:nvSpPr>
          <p:spPr bwMode="auto">
            <a:xfrm>
              <a:off x="4286" y="1520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3200" b="0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6705600" y="4189413"/>
            <a:ext cx="920750" cy="939800"/>
            <a:chOff x="4224" y="2639"/>
            <a:chExt cx="580" cy="592"/>
          </a:xfrm>
        </p:grpSpPr>
        <p:grpSp>
          <p:nvGrpSpPr>
            <p:cNvPr id="22583" name="Group 26"/>
            <p:cNvGrpSpPr>
              <a:grpSpLocks/>
            </p:cNvGrpSpPr>
            <p:nvPr/>
          </p:nvGrpSpPr>
          <p:grpSpPr bwMode="auto">
            <a:xfrm>
              <a:off x="4224" y="2639"/>
              <a:ext cx="580" cy="592"/>
              <a:chOff x="802" y="845"/>
              <a:chExt cx="827" cy="826"/>
            </a:xfrm>
          </p:grpSpPr>
          <p:sp>
            <p:nvSpPr>
              <p:cNvPr id="22584" name="Oval 27"/>
              <p:cNvSpPr>
                <a:spLocks noChangeArrowheads="1"/>
              </p:cNvSpPr>
              <p:nvPr/>
            </p:nvSpPr>
            <p:spPr bwMode="gray">
              <a:xfrm>
                <a:off x="802" y="845"/>
                <a:ext cx="827" cy="826"/>
              </a:xfrm>
              <a:prstGeom prst="ellipse">
                <a:avLst/>
              </a:prstGeom>
              <a:solidFill>
                <a:srgbClr val="F8F8F8"/>
              </a:solidFill>
              <a:ln w="38100">
                <a:solidFill>
                  <a:srgbClr val="E2583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85" name="Oval 28"/>
              <p:cNvSpPr>
                <a:spLocks noChangeArrowheads="1"/>
              </p:cNvSpPr>
              <p:nvPr/>
            </p:nvSpPr>
            <p:spPr bwMode="gray">
              <a:xfrm>
                <a:off x="836" y="879"/>
                <a:ext cx="758" cy="758"/>
              </a:xfrm>
              <a:prstGeom prst="ellipse">
                <a:avLst/>
              </a:prstGeom>
              <a:noFill/>
              <a:ln w="38100">
                <a:solidFill>
                  <a:srgbClr val="E25832">
                    <a:alpha val="70195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86" name="Oval 29"/>
              <p:cNvSpPr>
                <a:spLocks noChangeArrowheads="1"/>
              </p:cNvSpPr>
              <p:nvPr/>
            </p:nvSpPr>
            <p:spPr bwMode="gray">
              <a:xfrm>
                <a:off x="870" y="915"/>
                <a:ext cx="690" cy="690"/>
              </a:xfrm>
              <a:prstGeom prst="ellipse">
                <a:avLst/>
              </a:prstGeom>
              <a:noFill/>
              <a:ln w="38100">
                <a:solidFill>
                  <a:srgbClr val="E25832">
                    <a:alpha val="30196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598" name="Text Box 70"/>
            <p:cNvSpPr txBox="1">
              <a:spLocks noChangeArrowheads="1"/>
            </p:cNvSpPr>
            <p:nvPr/>
          </p:nvSpPr>
          <p:spPr bwMode="auto">
            <a:xfrm>
              <a:off x="4320" y="2736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3200" b="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22610" name="Group 82"/>
          <p:cNvGrpSpPr>
            <a:grpSpLocks/>
          </p:cNvGrpSpPr>
          <p:nvPr/>
        </p:nvGrpSpPr>
        <p:grpSpPr bwMode="auto">
          <a:xfrm>
            <a:off x="1517650" y="1270000"/>
            <a:ext cx="920750" cy="939800"/>
            <a:chOff x="956" y="800"/>
            <a:chExt cx="580" cy="592"/>
          </a:xfrm>
        </p:grpSpPr>
        <p:grpSp>
          <p:nvGrpSpPr>
            <p:cNvPr id="22562" name="Group 5"/>
            <p:cNvGrpSpPr>
              <a:grpSpLocks/>
            </p:cNvGrpSpPr>
            <p:nvPr/>
          </p:nvGrpSpPr>
          <p:grpSpPr bwMode="auto">
            <a:xfrm>
              <a:off x="956" y="800"/>
              <a:ext cx="580" cy="592"/>
              <a:chOff x="802" y="845"/>
              <a:chExt cx="827" cy="826"/>
            </a:xfrm>
          </p:grpSpPr>
          <p:sp>
            <p:nvSpPr>
              <p:cNvPr id="22563" name="Oval 6"/>
              <p:cNvSpPr>
                <a:spLocks noChangeArrowheads="1"/>
              </p:cNvSpPr>
              <p:nvPr/>
            </p:nvSpPr>
            <p:spPr bwMode="gray">
              <a:xfrm>
                <a:off x="802" y="845"/>
                <a:ext cx="827" cy="826"/>
              </a:xfrm>
              <a:prstGeom prst="ellipse">
                <a:avLst/>
              </a:prstGeom>
              <a:solidFill>
                <a:srgbClr val="F8F8F8"/>
              </a:solidFill>
              <a:ln w="38100">
                <a:solidFill>
                  <a:srgbClr val="4177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64" name="Oval 7"/>
              <p:cNvSpPr>
                <a:spLocks noChangeArrowheads="1"/>
              </p:cNvSpPr>
              <p:nvPr/>
            </p:nvSpPr>
            <p:spPr bwMode="gray">
              <a:xfrm>
                <a:off x="836" y="879"/>
                <a:ext cx="758" cy="758"/>
              </a:xfrm>
              <a:prstGeom prst="ellipse">
                <a:avLst/>
              </a:prstGeom>
              <a:noFill/>
              <a:ln w="38100">
                <a:solidFill>
                  <a:srgbClr val="417799">
                    <a:alpha val="70195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65" name="Oval 8"/>
              <p:cNvSpPr>
                <a:spLocks noChangeArrowheads="1"/>
              </p:cNvSpPr>
              <p:nvPr/>
            </p:nvSpPr>
            <p:spPr bwMode="gray">
              <a:xfrm>
                <a:off x="870" y="915"/>
                <a:ext cx="690" cy="690"/>
              </a:xfrm>
              <a:prstGeom prst="ellipse">
                <a:avLst/>
              </a:prstGeom>
              <a:noFill/>
              <a:ln w="38100">
                <a:solidFill>
                  <a:srgbClr val="417799">
                    <a:alpha val="30196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595" name="Text Box 67"/>
            <p:cNvSpPr txBox="1">
              <a:spLocks noChangeArrowheads="1"/>
            </p:cNvSpPr>
            <p:nvPr/>
          </p:nvSpPr>
          <p:spPr bwMode="auto">
            <a:xfrm>
              <a:off x="1008" y="915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3200" b="0" dirty="0">
                <a:solidFill>
                  <a:srgbClr val="3366CC"/>
                </a:solidFill>
              </a:endParaRPr>
            </a:p>
          </p:txBody>
        </p:sp>
      </p:grpSp>
      <p:grpSp>
        <p:nvGrpSpPr>
          <p:cNvPr id="22612" name="Group 84"/>
          <p:cNvGrpSpPr>
            <a:grpSpLocks/>
          </p:cNvGrpSpPr>
          <p:nvPr/>
        </p:nvGrpSpPr>
        <p:grpSpPr bwMode="auto">
          <a:xfrm>
            <a:off x="1517650" y="3198813"/>
            <a:ext cx="920750" cy="939800"/>
            <a:chOff x="956" y="2015"/>
            <a:chExt cx="580" cy="592"/>
          </a:xfrm>
        </p:grpSpPr>
        <p:grpSp>
          <p:nvGrpSpPr>
            <p:cNvPr id="22576" name="Group 19"/>
            <p:cNvGrpSpPr>
              <a:grpSpLocks/>
            </p:cNvGrpSpPr>
            <p:nvPr/>
          </p:nvGrpSpPr>
          <p:grpSpPr bwMode="auto">
            <a:xfrm>
              <a:off x="956" y="2015"/>
              <a:ext cx="580" cy="592"/>
              <a:chOff x="802" y="845"/>
              <a:chExt cx="827" cy="826"/>
            </a:xfrm>
          </p:grpSpPr>
          <p:sp>
            <p:nvSpPr>
              <p:cNvPr id="22577" name="Oval 20"/>
              <p:cNvSpPr>
                <a:spLocks noChangeArrowheads="1"/>
              </p:cNvSpPr>
              <p:nvPr/>
            </p:nvSpPr>
            <p:spPr bwMode="gray">
              <a:xfrm>
                <a:off x="802" y="845"/>
                <a:ext cx="827" cy="826"/>
              </a:xfrm>
              <a:prstGeom prst="ellipse">
                <a:avLst/>
              </a:prstGeom>
              <a:solidFill>
                <a:srgbClr val="F8F8F8"/>
              </a:solidFill>
              <a:ln w="38100">
                <a:solidFill>
                  <a:srgbClr val="C47C4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78" name="Oval 21"/>
              <p:cNvSpPr>
                <a:spLocks noChangeArrowheads="1"/>
              </p:cNvSpPr>
              <p:nvPr/>
            </p:nvSpPr>
            <p:spPr bwMode="gray">
              <a:xfrm>
                <a:off x="836" y="879"/>
                <a:ext cx="758" cy="758"/>
              </a:xfrm>
              <a:prstGeom prst="ellipse">
                <a:avLst/>
              </a:prstGeom>
              <a:noFill/>
              <a:ln w="38100">
                <a:solidFill>
                  <a:srgbClr val="C47C40">
                    <a:alpha val="70195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79" name="Oval 22"/>
              <p:cNvSpPr>
                <a:spLocks noChangeArrowheads="1"/>
              </p:cNvSpPr>
              <p:nvPr/>
            </p:nvSpPr>
            <p:spPr bwMode="gray">
              <a:xfrm>
                <a:off x="870" y="915"/>
                <a:ext cx="690" cy="690"/>
              </a:xfrm>
              <a:prstGeom prst="ellipse">
                <a:avLst/>
              </a:prstGeom>
              <a:noFill/>
              <a:ln w="38100">
                <a:solidFill>
                  <a:srgbClr val="C47C40">
                    <a:alpha val="30196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008" y="2112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3200" b="0" dirty="0">
                <a:solidFill>
                  <a:srgbClr val="996633"/>
                </a:solidFill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>
            <a:off x="1484313" y="5181599"/>
            <a:ext cx="920750" cy="1143731"/>
            <a:chOff x="935" y="3264"/>
            <a:chExt cx="580" cy="592"/>
          </a:xfrm>
        </p:grpSpPr>
        <p:grpSp>
          <p:nvGrpSpPr>
            <p:cNvPr id="22591" name="Group 19"/>
            <p:cNvGrpSpPr>
              <a:grpSpLocks/>
            </p:cNvGrpSpPr>
            <p:nvPr/>
          </p:nvGrpSpPr>
          <p:grpSpPr bwMode="auto">
            <a:xfrm>
              <a:off x="935" y="3264"/>
              <a:ext cx="580" cy="592"/>
              <a:chOff x="802" y="845"/>
              <a:chExt cx="827" cy="826"/>
            </a:xfrm>
          </p:grpSpPr>
          <p:sp>
            <p:nvSpPr>
              <p:cNvPr id="22592" name="Oval 20"/>
              <p:cNvSpPr>
                <a:spLocks noChangeArrowheads="1"/>
              </p:cNvSpPr>
              <p:nvPr/>
            </p:nvSpPr>
            <p:spPr bwMode="gray">
              <a:xfrm>
                <a:off x="802" y="845"/>
                <a:ext cx="827" cy="826"/>
              </a:xfrm>
              <a:prstGeom prst="ellipse">
                <a:avLst/>
              </a:prstGeom>
              <a:solidFill>
                <a:srgbClr val="F8F8F8"/>
              </a:solidFill>
              <a:ln w="38100">
                <a:solidFill>
                  <a:srgbClr val="FFCC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93" name="Oval 21"/>
              <p:cNvSpPr>
                <a:spLocks noChangeArrowheads="1"/>
              </p:cNvSpPr>
              <p:nvPr/>
            </p:nvSpPr>
            <p:spPr bwMode="gray">
              <a:xfrm>
                <a:off x="836" y="879"/>
                <a:ext cx="758" cy="758"/>
              </a:xfrm>
              <a:prstGeom prst="ellipse">
                <a:avLst/>
              </a:prstGeom>
              <a:noFill/>
              <a:ln w="38100">
                <a:solidFill>
                  <a:srgbClr val="FFCCFF">
                    <a:alpha val="70195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2594" name="Oval 22"/>
              <p:cNvSpPr>
                <a:spLocks noChangeArrowheads="1"/>
              </p:cNvSpPr>
              <p:nvPr/>
            </p:nvSpPr>
            <p:spPr bwMode="gray">
              <a:xfrm>
                <a:off x="870" y="915"/>
                <a:ext cx="690" cy="690"/>
              </a:xfrm>
              <a:prstGeom prst="ellipse">
                <a:avLst/>
              </a:prstGeom>
              <a:noFill/>
              <a:ln w="38100">
                <a:solidFill>
                  <a:srgbClr val="FFEFFF">
                    <a:alpha val="30196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 rtl="0"/>
                <a:endParaRPr lang="en-US" sz="1800" b="0">
                  <a:latin typeface="Calibri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599" name="Text Box 71"/>
            <p:cNvSpPr txBox="1">
              <a:spLocks noChangeArrowheads="1"/>
            </p:cNvSpPr>
            <p:nvPr/>
          </p:nvSpPr>
          <p:spPr bwMode="auto">
            <a:xfrm>
              <a:off x="960" y="3360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3200" b="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47" name="Group 32"/>
          <p:cNvGrpSpPr>
            <a:grpSpLocks/>
          </p:cNvGrpSpPr>
          <p:nvPr/>
        </p:nvGrpSpPr>
        <p:grpSpPr bwMode="auto">
          <a:xfrm>
            <a:off x="2122971" y="59511"/>
            <a:ext cx="5257800" cy="1130500"/>
            <a:chOff x="1872" y="720"/>
            <a:chExt cx="2156" cy="687"/>
          </a:xfrm>
        </p:grpSpPr>
        <p:grpSp>
          <p:nvGrpSpPr>
            <p:cNvPr id="48" name="Group 11"/>
            <p:cNvGrpSpPr>
              <a:grpSpLocks/>
            </p:cNvGrpSpPr>
            <p:nvPr/>
          </p:nvGrpSpPr>
          <p:grpSpPr bwMode="auto">
            <a:xfrm>
              <a:off x="1872" y="720"/>
              <a:ext cx="2156" cy="672"/>
              <a:chOff x="2140" y="2071"/>
              <a:chExt cx="1484" cy="330"/>
            </a:xfrm>
          </p:grpSpPr>
          <p:sp>
            <p:nvSpPr>
              <p:cNvPr id="50" name="AutoShape 12"/>
              <p:cNvSpPr>
                <a:spLocks noChangeArrowheads="1"/>
              </p:cNvSpPr>
              <p:nvPr/>
            </p:nvSpPr>
            <p:spPr bwMode="ltGray">
              <a:xfrm>
                <a:off x="2140" y="2071"/>
                <a:ext cx="1484" cy="330"/>
              </a:xfrm>
              <a:prstGeom prst="roundRect">
                <a:avLst>
                  <a:gd name="adj" fmla="val 16667"/>
                </a:avLst>
              </a:prstGeom>
              <a:solidFill>
                <a:srgbClr val="8064A2"/>
              </a:solidFill>
              <a:ln w="38100" algn="ctr">
                <a:solidFill>
                  <a:srgbClr val="FFFFFF">
                    <a:alpha val="70000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1" name="AutoShape 13"/>
              <p:cNvSpPr>
                <a:spLocks noChangeArrowheads="1"/>
              </p:cNvSpPr>
              <p:nvPr/>
            </p:nvSpPr>
            <p:spPr bwMode="ltGray">
              <a:xfrm>
                <a:off x="2163" y="2091"/>
                <a:ext cx="1432" cy="134"/>
              </a:xfrm>
              <a:prstGeom prst="roundRect">
                <a:avLst>
                  <a:gd name="adj" fmla="val 28356"/>
                </a:avLst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8064A2">
                      <a:alpha val="70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1950" y="752"/>
              <a:ext cx="1987" cy="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200" dirty="0" smtClean="0">
                  <a:solidFill>
                    <a:schemeClr val="bg1"/>
                  </a:solidFill>
                  <a:cs typeface="AdvertisingBold" pitchFamily="2" charset="-78"/>
                </a:rPr>
                <a:t>تابع</a:t>
              </a:r>
              <a:r>
                <a:rPr lang="ar-EG" sz="3200" dirty="0" smtClean="0">
                  <a:solidFill>
                    <a:schemeClr val="bg1"/>
                  </a:solidFill>
                  <a:cs typeface="AdvertisingBold" pitchFamily="2" charset="-78"/>
                </a:rPr>
                <a:t>:</a:t>
              </a:r>
              <a:r>
                <a:rPr lang="ar-SA" sz="32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r>
                <a:rPr lang="ar-EG" sz="3200" dirty="0" smtClean="0">
                  <a:solidFill>
                    <a:schemeClr val="bg1"/>
                  </a:solidFill>
                  <a:cs typeface="AdvertisingBold" pitchFamily="2" charset="-78"/>
                </a:rPr>
                <a:t>أ</a:t>
              </a:r>
              <a:r>
                <a:rPr lang="ar-SA" sz="3200" dirty="0" smtClean="0">
                  <a:solidFill>
                    <a:schemeClr val="bg1"/>
                  </a:solidFill>
                  <a:cs typeface="AdvertisingBold" pitchFamily="2" charset="-78"/>
                </a:rPr>
                <a:t>ساسيات </a:t>
              </a:r>
              <a:r>
                <a:rPr lang="ar-SA" sz="3200" dirty="0">
                  <a:solidFill>
                    <a:schemeClr val="bg1"/>
                  </a:solidFill>
                  <a:cs typeface="AdvertisingBold" pitchFamily="2" charset="-78"/>
                </a:rPr>
                <a:t>التواصل الناجح </a:t>
              </a:r>
              <a:endParaRPr lang="en-US" sz="32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1308506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6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6"/>
          <p:cNvGrpSpPr>
            <a:grpSpLocks/>
          </p:cNvGrpSpPr>
          <p:nvPr/>
        </p:nvGrpSpPr>
        <p:grpSpPr bwMode="auto">
          <a:xfrm>
            <a:off x="1744276" y="392098"/>
            <a:ext cx="5562599" cy="2596511"/>
            <a:chOff x="1338" y="1121"/>
            <a:chExt cx="3130" cy="1675"/>
          </a:xfrm>
        </p:grpSpPr>
        <p:sp>
          <p:nvSpPr>
            <p:cNvPr id="21" name="AutoShape 7"/>
            <p:cNvSpPr>
              <a:spLocks noChangeArrowheads="1"/>
            </p:cNvSpPr>
            <p:nvPr/>
          </p:nvSpPr>
          <p:spPr bwMode="gray">
            <a:xfrm>
              <a:off x="1338" y="1121"/>
              <a:ext cx="3130" cy="878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9999"/>
              </a:srgbClr>
            </a:solidFill>
            <a:ln w="28575">
              <a:solidFill>
                <a:srgbClr val="3399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1338" y="1121"/>
              <a:ext cx="3102" cy="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600" dirty="0">
                  <a:solidFill>
                    <a:srgbClr val="003300"/>
                  </a:solidFill>
                  <a:cs typeface="AdvertisingBold" pitchFamily="2" charset="-78"/>
                </a:rPr>
                <a:t>تابع: أساسيات التواصل الناجح </a:t>
              </a:r>
            </a:p>
          </p:txBody>
        </p:sp>
      </p:grpSp>
      <p:grpSp>
        <p:nvGrpSpPr>
          <p:cNvPr id="23" name="Group 9"/>
          <p:cNvGrpSpPr>
            <a:grpSpLocks/>
          </p:cNvGrpSpPr>
          <p:nvPr/>
        </p:nvGrpSpPr>
        <p:grpSpPr bwMode="auto">
          <a:xfrm>
            <a:off x="727892" y="2362200"/>
            <a:ext cx="7675563" cy="1066800"/>
            <a:chOff x="434" y="1680"/>
            <a:chExt cx="4835" cy="855"/>
          </a:xfrm>
        </p:grpSpPr>
        <p:sp>
          <p:nvSpPr>
            <p:cNvPr id="24" name="AutoShape 10"/>
            <p:cNvSpPr>
              <a:spLocks noChangeArrowheads="1"/>
            </p:cNvSpPr>
            <p:nvPr/>
          </p:nvSpPr>
          <p:spPr bwMode="gray">
            <a:xfrm>
              <a:off x="434" y="1680"/>
              <a:ext cx="4835" cy="85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D54DD"/>
                </a:gs>
                <a:gs pos="100000">
                  <a:srgbClr val="1D54DD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" name="Rectangle 11"/>
            <p:cNvSpPr>
              <a:spLocks noChangeArrowheads="1"/>
            </p:cNvSpPr>
            <p:nvPr/>
          </p:nvSpPr>
          <p:spPr bwMode="auto">
            <a:xfrm>
              <a:off x="445" y="1898"/>
              <a:ext cx="4813" cy="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800" dirty="0" smtClean="0">
                  <a:solidFill>
                    <a:srgbClr val="FFFFCC"/>
                  </a:solidFill>
                  <a:cs typeface="AdvertisingBold" pitchFamily="2" charset="-78"/>
                </a:rPr>
                <a:t>مدح </a:t>
              </a:r>
              <a:r>
                <a:rPr lang="ar-SA" sz="2800" dirty="0">
                  <a:solidFill>
                    <a:srgbClr val="FFFFCC"/>
                  </a:solidFill>
                  <a:cs typeface="AdvertisingBold" pitchFamily="2" charset="-78"/>
                </a:rPr>
                <a:t>أدنى تحسن لسلوك </a:t>
              </a:r>
              <a:r>
                <a:rPr lang="ar-SA" sz="2800" dirty="0" smtClean="0">
                  <a:solidFill>
                    <a:srgbClr val="FFFFCC"/>
                  </a:solidFill>
                  <a:cs typeface="AdvertisingBold" pitchFamily="2" charset="-78"/>
                </a:rPr>
                <a:t>الابن</a:t>
              </a:r>
              <a:r>
                <a:rPr lang="ar-EG" sz="2800" dirty="0" smtClean="0">
                  <a:solidFill>
                    <a:srgbClr val="FFFFCC"/>
                  </a:solidFill>
                  <a:cs typeface="AdvertisingBold" pitchFamily="2" charset="-78"/>
                </a:rPr>
                <a:t>.</a:t>
              </a:r>
              <a:r>
                <a:rPr lang="ar-SA" sz="2800" dirty="0" smtClean="0">
                  <a:solidFill>
                    <a:srgbClr val="FFFFCC"/>
                  </a:solidFill>
                  <a:cs typeface="AdvertisingBold" pitchFamily="2" charset="-78"/>
                </a:rPr>
                <a:t> </a:t>
              </a:r>
              <a:endParaRPr lang="ar-SA" sz="2800" dirty="0">
                <a:solidFill>
                  <a:srgbClr val="FFFF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6" name="Group 15"/>
          <p:cNvGrpSpPr>
            <a:grpSpLocks/>
          </p:cNvGrpSpPr>
          <p:nvPr/>
        </p:nvGrpSpPr>
        <p:grpSpPr bwMode="auto">
          <a:xfrm>
            <a:off x="702543" y="3657600"/>
            <a:ext cx="7675562" cy="1371600"/>
            <a:chOff x="445" y="2880"/>
            <a:chExt cx="4835" cy="714"/>
          </a:xfrm>
        </p:grpSpPr>
        <p:sp>
          <p:nvSpPr>
            <p:cNvPr id="27" name="AutoShape 13"/>
            <p:cNvSpPr>
              <a:spLocks noChangeArrowheads="1"/>
            </p:cNvSpPr>
            <p:nvPr/>
          </p:nvSpPr>
          <p:spPr bwMode="gray">
            <a:xfrm>
              <a:off x="445" y="2880"/>
              <a:ext cx="4835" cy="714"/>
            </a:xfrm>
            <a:prstGeom prst="roundRect">
              <a:avLst>
                <a:gd name="adj" fmla="val 16667"/>
              </a:avLst>
            </a:prstGeom>
            <a:solidFill>
              <a:srgbClr val="CC3300"/>
            </a:soli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 dirty="0"/>
            </a:p>
          </p:txBody>
        </p:sp>
        <p:sp>
          <p:nvSpPr>
            <p:cNvPr id="28" name="Rectangle 14"/>
            <p:cNvSpPr>
              <a:spLocks noChangeArrowheads="1"/>
            </p:cNvSpPr>
            <p:nvPr/>
          </p:nvSpPr>
          <p:spPr bwMode="auto">
            <a:xfrm>
              <a:off x="479" y="2923"/>
              <a:ext cx="4726" cy="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EG" sz="2400" dirty="0">
                  <a:solidFill>
                    <a:srgbClr val="FFFFCC"/>
                  </a:solidFill>
                  <a:cs typeface="AdvertisingBold" pitchFamily="2" charset="-78"/>
                </a:rPr>
                <a:t>ل</a:t>
              </a:r>
              <a:r>
                <a:rPr lang="ar-SA" sz="2400" dirty="0" smtClean="0">
                  <a:solidFill>
                    <a:srgbClr val="FFFFCC"/>
                  </a:solidFill>
                  <a:cs typeface="AdvertisingBold" pitchFamily="2" charset="-78"/>
                </a:rPr>
                <a:t>لتواصل </a:t>
              </a:r>
              <a:r>
                <a:rPr lang="ar-SA" sz="2400" dirty="0">
                  <a:solidFill>
                    <a:srgbClr val="FFFFCC"/>
                  </a:solidFill>
                  <a:cs typeface="AdvertisingBold" pitchFamily="2" charset="-78"/>
                </a:rPr>
                <a:t>مع الآخرين لابد أن تمتلك رصيدًا ليس من الدقائق، ولكن من الأحاسيس والمشاعر </a:t>
              </a:r>
              <a:r>
                <a:rPr lang="ar-EG" sz="2400" dirty="0" smtClean="0">
                  <a:solidFill>
                    <a:srgbClr val="FFFFCC"/>
                  </a:solidFill>
                  <a:cs typeface="AdvertisingBold" pitchFamily="2" charset="-78"/>
                </a:rPr>
                <a:t>.</a:t>
              </a:r>
              <a:endParaRPr lang="ar-EG" sz="2400" dirty="0">
                <a:solidFill>
                  <a:srgbClr val="FFFF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9" name="Group 15"/>
          <p:cNvGrpSpPr>
            <a:grpSpLocks/>
          </p:cNvGrpSpPr>
          <p:nvPr/>
        </p:nvGrpSpPr>
        <p:grpSpPr bwMode="auto">
          <a:xfrm>
            <a:off x="687795" y="5257800"/>
            <a:ext cx="7675562" cy="1133475"/>
            <a:chOff x="445" y="2880"/>
            <a:chExt cx="4835" cy="714"/>
          </a:xfrm>
          <a:solidFill>
            <a:schemeClr val="accent4">
              <a:lumMod val="75000"/>
            </a:schemeClr>
          </a:solidFill>
        </p:grpSpPr>
        <p:sp>
          <p:nvSpPr>
            <p:cNvPr id="30" name="AutoShape 13"/>
            <p:cNvSpPr>
              <a:spLocks noChangeArrowheads="1"/>
            </p:cNvSpPr>
            <p:nvPr/>
          </p:nvSpPr>
          <p:spPr bwMode="gray">
            <a:xfrm>
              <a:off x="445" y="2880"/>
              <a:ext cx="4835" cy="714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1" name="Rectangle 14"/>
            <p:cNvSpPr>
              <a:spLocks noChangeArrowheads="1"/>
            </p:cNvSpPr>
            <p:nvPr/>
          </p:nvSpPr>
          <p:spPr bwMode="auto">
            <a:xfrm>
              <a:off x="507" y="2936"/>
              <a:ext cx="4686" cy="2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 smtClean="0">
                  <a:solidFill>
                    <a:srgbClr val="FFFFCC"/>
                  </a:solidFill>
                  <a:cs typeface="AdvertisingBold" pitchFamily="2" charset="-78"/>
                </a:rPr>
                <a:t>أن </a:t>
              </a:r>
              <a:r>
                <a:rPr lang="ar-SA" sz="2400" dirty="0">
                  <a:solidFill>
                    <a:srgbClr val="FFFFCC"/>
                  </a:solidFill>
                  <a:cs typeface="AdvertisingBold" pitchFamily="2" charset="-78"/>
                </a:rPr>
                <a:t>يلتزما الدعاء للأبناء لا </a:t>
              </a:r>
              <a:r>
                <a:rPr lang="ar-SA" sz="2400" dirty="0" smtClean="0">
                  <a:solidFill>
                    <a:srgbClr val="FFFFCC"/>
                  </a:solidFill>
                  <a:cs typeface="AdvertisingBold" pitchFamily="2" charset="-78"/>
                </a:rPr>
                <a:t>عليهم</a:t>
              </a:r>
              <a:r>
                <a:rPr lang="ar-EG" sz="2400" dirty="0" smtClean="0">
                  <a:solidFill>
                    <a:srgbClr val="FFFFCC"/>
                  </a:solidFill>
                  <a:cs typeface="AdvertisingBold" pitchFamily="2" charset="-78"/>
                </a:rPr>
                <a:t>.</a:t>
              </a:r>
              <a:r>
                <a:rPr lang="ar-SA" sz="2400" dirty="0" smtClean="0">
                  <a:solidFill>
                    <a:srgbClr val="FFFFCC"/>
                  </a:solidFill>
                  <a:cs typeface="AdvertisingBold" pitchFamily="2" charset="-78"/>
                </a:rPr>
                <a:t> </a:t>
              </a:r>
              <a:endParaRPr lang="ar-EG" sz="2400" dirty="0">
                <a:solidFill>
                  <a:srgbClr val="FFFFCC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15339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98" name="Group 18"/>
          <p:cNvGrpSpPr>
            <a:grpSpLocks/>
          </p:cNvGrpSpPr>
          <p:nvPr/>
        </p:nvGrpSpPr>
        <p:grpSpPr bwMode="auto">
          <a:xfrm>
            <a:off x="914400" y="2971800"/>
            <a:ext cx="7620000" cy="1447800"/>
            <a:chOff x="1056" y="1872"/>
            <a:chExt cx="3744" cy="912"/>
          </a:xfrm>
        </p:grpSpPr>
        <p:sp>
          <p:nvSpPr>
            <p:cNvPr id="148489" name="AutoShape 9"/>
            <p:cNvSpPr>
              <a:spLocks noChangeArrowheads="1"/>
            </p:cNvSpPr>
            <p:nvPr/>
          </p:nvSpPr>
          <p:spPr bwMode="gray">
            <a:xfrm flipH="1">
              <a:off x="1056" y="1872"/>
              <a:ext cx="3744" cy="912"/>
            </a:xfrm>
            <a:prstGeom prst="roundRect">
              <a:avLst>
                <a:gd name="adj" fmla="val 11505"/>
              </a:avLst>
            </a:prstGeom>
            <a:gradFill rotWithShape="1">
              <a:gsLst>
                <a:gs pos="0">
                  <a:srgbClr val="6699FF"/>
                </a:gs>
                <a:gs pos="100000">
                  <a:srgbClr val="99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8495" name="Rectangle 15"/>
            <p:cNvSpPr>
              <a:spLocks noChangeArrowheads="1"/>
            </p:cNvSpPr>
            <p:nvPr/>
          </p:nvSpPr>
          <p:spPr bwMode="auto">
            <a:xfrm>
              <a:off x="1248" y="1974"/>
              <a:ext cx="3258" cy="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EG" sz="3200" dirty="0">
                  <a:cs typeface="AdvertisingBold" pitchFamily="2" charset="-78"/>
                </a:rPr>
                <a:t>هل لديك فن مهارة </a:t>
              </a:r>
              <a:r>
                <a:rPr lang="ar-EG" sz="3200" dirty="0" smtClean="0">
                  <a:cs typeface="AdvertisingBold" pitchFamily="2" charset="-78"/>
                </a:rPr>
                <a:t>التواصل</a:t>
              </a:r>
            </a:p>
            <a:p>
              <a:pPr algn="ctr"/>
              <a:r>
                <a:rPr lang="ar-EG" sz="3200" dirty="0" smtClean="0">
                  <a:cs typeface="AdvertisingBold" pitchFamily="2" charset="-78"/>
                </a:rPr>
                <a:t> </a:t>
              </a:r>
              <a:r>
                <a:rPr lang="ar-EG" sz="3200" dirty="0">
                  <a:cs typeface="AdvertisingBold" pitchFamily="2" charset="-78"/>
                </a:rPr>
                <a:t>مع </a:t>
              </a:r>
              <a:r>
                <a:rPr lang="ar-EG" sz="3200" dirty="0" smtClean="0">
                  <a:cs typeface="AdvertisingBold" pitchFamily="2" charset="-78"/>
                </a:rPr>
                <a:t>الأبناء؟ </a:t>
              </a:r>
              <a:endParaRPr lang="ar-EG" sz="3200" dirty="0">
                <a:cs typeface="AdvertisingBold" pitchFamily="2" charset="-78"/>
              </a:endParaRPr>
            </a:p>
          </p:txBody>
        </p:sp>
      </p:grpSp>
      <p:grpSp>
        <p:nvGrpSpPr>
          <p:cNvPr id="148497" name="Group 17"/>
          <p:cNvGrpSpPr>
            <a:grpSpLocks/>
          </p:cNvGrpSpPr>
          <p:nvPr/>
        </p:nvGrpSpPr>
        <p:grpSpPr bwMode="auto">
          <a:xfrm>
            <a:off x="1752600" y="685800"/>
            <a:ext cx="5715000" cy="2133600"/>
            <a:chOff x="1504" y="912"/>
            <a:chExt cx="2768" cy="864"/>
          </a:xfrm>
        </p:grpSpPr>
        <p:pic>
          <p:nvPicPr>
            <p:cNvPr id="148492" name="Picture 12" descr="DP_circle0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4" y="912"/>
              <a:ext cx="2768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496" name="Rectangle 16"/>
            <p:cNvSpPr>
              <a:spLocks noChangeArrowheads="1"/>
            </p:cNvSpPr>
            <p:nvPr/>
          </p:nvSpPr>
          <p:spPr bwMode="auto">
            <a:xfrm>
              <a:off x="1925" y="1175"/>
              <a:ext cx="1962" cy="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4800" dirty="0">
                  <a:solidFill>
                    <a:srgbClr val="006699"/>
                  </a:solidFill>
                  <a:cs typeface="AdvertisingExtraBold" pitchFamily="2" charset="-78"/>
                </a:rPr>
                <a:t>استقصاء </a:t>
              </a:r>
              <a:endParaRPr lang="en-US" sz="4800" dirty="0">
                <a:solidFill>
                  <a:srgbClr val="006699"/>
                </a:solidFill>
                <a:cs typeface="AdvertisingExtraBold" pitchFamily="2" charset="-78"/>
              </a:endParaRPr>
            </a:p>
          </p:txBody>
        </p:sp>
      </p:grpSp>
      <p:sp>
        <p:nvSpPr>
          <p:cNvPr id="10" name="Oval 11"/>
          <p:cNvSpPr>
            <a:spLocks noChangeArrowheads="1"/>
          </p:cNvSpPr>
          <p:nvPr/>
        </p:nvSpPr>
        <p:spPr bwMode="gray">
          <a:xfrm>
            <a:off x="5867052" y="4365171"/>
            <a:ext cx="2678234" cy="159861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ar-EG" dirty="0" smtClean="0">
                <a:cs typeface="AdvertisingExtraBold" pitchFamily="2" charset="-78"/>
              </a:rPr>
              <a:t>ورقة موزعة رقم (2)</a:t>
            </a:r>
            <a:endParaRPr lang="ar-EG" dirty="0"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07719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1000"/>
                                        <p:tgtEl>
                                          <p:spTgt spid="14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73" name="Group 105"/>
          <p:cNvGrpSpPr>
            <a:grpSpLocks/>
          </p:cNvGrpSpPr>
          <p:nvPr/>
        </p:nvGrpSpPr>
        <p:grpSpPr bwMode="auto">
          <a:xfrm>
            <a:off x="6259957" y="1003109"/>
            <a:ext cx="1879486" cy="700633"/>
            <a:chOff x="4076" y="709"/>
            <a:chExt cx="1390" cy="44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5645" name="Rectangle 106"/>
            <p:cNvSpPr>
              <a:spLocks noChangeArrowheads="1"/>
            </p:cNvSpPr>
            <p:nvPr/>
          </p:nvSpPr>
          <p:spPr bwMode="auto">
            <a:xfrm>
              <a:off x="4076" y="709"/>
              <a:ext cx="1390" cy="444"/>
            </a:xfrm>
            <a:prstGeom prst="rect">
              <a:avLst/>
            </a:prstGeom>
            <a:grpFill/>
            <a:ln w="76200" cmpd="tri">
              <a:solidFill>
                <a:srgbClr val="66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646" name="Rectangle 107"/>
            <p:cNvSpPr>
              <a:spLocks noChangeArrowheads="1"/>
            </p:cNvSpPr>
            <p:nvPr/>
          </p:nvSpPr>
          <p:spPr bwMode="auto">
            <a:xfrm>
              <a:off x="4172" y="830"/>
              <a:ext cx="1198" cy="17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SA" sz="3200" dirty="0">
                  <a:solidFill>
                    <a:schemeClr val="bg1"/>
                  </a:solidFill>
                  <a:ea typeface="Times New Roman" pitchFamily="18" charset="0"/>
                  <a:cs typeface="AdvertisingBold" pitchFamily="2" charset="-78"/>
                </a:rPr>
                <a:t>الدرجة</a:t>
              </a:r>
              <a:endParaRPr lang="ar-EG" sz="3200" dirty="0">
                <a:solidFill>
                  <a:schemeClr val="bg1"/>
                </a:solidFill>
                <a:ea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58507" name="Group 139"/>
          <p:cNvGrpSpPr>
            <a:grpSpLocks/>
          </p:cNvGrpSpPr>
          <p:nvPr/>
        </p:nvGrpSpPr>
        <p:grpSpPr bwMode="auto">
          <a:xfrm>
            <a:off x="914400" y="1003109"/>
            <a:ext cx="5345554" cy="700633"/>
            <a:chOff x="2137" y="709"/>
            <a:chExt cx="1858" cy="44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5643" name="Rectangle 103"/>
            <p:cNvSpPr>
              <a:spLocks noChangeArrowheads="1"/>
            </p:cNvSpPr>
            <p:nvPr/>
          </p:nvSpPr>
          <p:spPr bwMode="auto">
            <a:xfrm>
              <a:off x="2137" y="709"/>
              <a:ext cx="1858" cy="444"/>
            </a:xfrm>
            <a:prstGeom prst="rect">
              <a:avLst/>
            </a:prstGeom>
            <a:grpFill/>
            <a:ln w="76200" cmpd="tri">
              <a:solidFill>
                <a:srgbClr val="66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644" name="Rectangle 108"/>
            <p:cNvSpPr>
              <a:spLocks noChangeArrowheads="1"/>
            </p:cNvSpPr>
            <p:nvPr/>
          </p:nvSpPr>
          <p:spPr bwMode="auto">
            <a:xfrm>
              <a:off x="2325" y="830"/>
              <a:ext cx="1383" cy="20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SA" sz="3200" dirty="0">
                  <a:solidFill>
                    <a:schemeClr val="bg1"/>
                  </a:solidFill>
                  <a:cs typeface="AdvertisingBold" pitchFamily="2" charset="-78"/>
                </a:rPr>
                <a:t>التقييم</a:t>
              </a:r>
            </a:p>
          </p:txBody>
        </p:sp>
      </p:grpSp>
      <p:grpSp>
        <p:nvGrpSpPr>
          <p:cNvPr id="58478" name="Group 110"/>
          <p:cNvGrpSpPr>
            <a:grpSpLocks/>
          </p:cNvGrpSpPr>
          <p:nvPr/>
        </p:nvGrpSpPr>
        <p:grpSpPr bwMode="auto">
          <a:xfrm>
            <a:off x="6259957" y="1740960"/>
            <a:ext cx="1879080" cy="1657583"/>
            <a:chOff x="4519" y="1153"/>
            <a:chExt cx="947" cy="7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5639" name="Rectangle 111"/>
            <p:cNvSpPr>
              <a:spLocks noChangeArrowheads="1"/>
            </p:cNvSpPr>
            <p:nvPr/>
          </p:nvSpPr>
          <p:spPr bwMode="auto">
            <a:xfrm>
              <a:off x="4519" y="1153"/>
              <a:ext cx="947" cy="717"/>
            </a:xfrm>
            <a:prstGeom prst="rect">
              <a:avLst/>
            </a:prstGeom>
            <a:grpFill/>
            <a:ln w="2857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640" name="Rectangle 112"/>
            <p:cNvSpPr>
              <a:spLocks noChangeArrowheads="1"/>
            </p:cNvSpPr>
            <p:nvPr/>
          </p:nvSpPr>
          <p:spPr bwMode="auto">
            <a:xfrm>
              <a:off x="4519" y="1227"/>
              <a:ext cx="851" cy="5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EG" sz="2800" dirty="0">
                  <a:ea typeface="Times New Roman" pitchFamily="18" charset="0"/>
                  <a:cs typeface="Al-Mothnna" pitchFamily="2" charset="-78"/>
                </a:rPr>
                <a:t>صفر : 20</a:t>
              </a:r>
            </a:p>
          </p:txBody>
        </p:sp>
      </p:grpSp>
      <p:grpSp>
        <p:nvGrpSpPr>
          <p:cNvPr id="58503" name="Group 135"/>
          <p:cNvGrpSpPr>
            <a:grpSpLocks/>
          </p:cNvGrpSpPr>
          <p:nvPr/>
        </p:nvGrpSpPr>
        <p:grpSpPr bwMode="auto">
          <a:xfrm>
            <a:off x="914400" y="1740960"/>
            <a:ext cx="5345556" cy="1657583"/>
            <a:chOff x="2137" y="1153"/>
            <a:chExt cx="1858" cy="7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5637" name="Rectangle 92"/>
            <p:cNvSpPr>
              <a:spLocks noChangeArrowheads="1"/>
            </p:cNvSpPr>
            <p:nvPr/>
          </p:nvSpPr>
          <p:spPr bwMode="auto">
            <a:xfrm>
              <a:off x="2137" y="1153"/>
              <a:ext cx="1858" cy="717"/>
            </a:xfrm>
            <a:prstGeom prst="rect">
              <a:avLst/>
            </a:prstGeom>
            <a:grpFill/>
            <a:ln w="2857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638" name="Rectangle 113"/>
            <p:cNvSpPr>
              <a:spLocks noChangeArrowheads="1"/>
            </p:cNvSpPr>
            <p:nvPr/>
          </p:nvSpPr>
          <p:spPr bwMode="auto">
            <a:xfrm>
              <a:off x="2154" y="1217"/>
              <a:ext cx="1828" cy="5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>
                  <a:ea typeface="Times New Roman" pitchFamily="18" charset="0"/>
                  <a:cs typeface="AdvertisingExtraBold" pitchFamily="2" charset="-78"/>
                </a:rPr>
                <a:t>عظيم! يبدو أنك </a:t>
              </a:r>
              <a:r>
                <a:rPr lang="ar-SA" sz="2000" dirty="0" smtClean="0">
                  <a:ea typeface="Times New Roman" pitchFamily="18" charset="0"/>
                  <a:cs typeface="AdvertisingExtraBold" pitchFamily="2" charset="-78"/>
                </a:rPr>
                <a:t>مُرب</a:t>
              </a:r>
              <a:r>
                <a:rPr lang="ar-EG" sz="2000" dirty="0" smtClean="0">
                  <a:ea typeface="Times New Roman" pitchFamily="18" charset="0"/>
                  <a:cs typeface="AdvertisingExtraBold" pitchFamily="2" charset="-78"/>
                </a:rPr>
                <a:t> ع</a:t>
              </a:r>
              <a:r>
                <a:rPr lang="ar-SA" sz="2000" dirty="0" smtClean="0">
                  <a:ea typeface="Times New Roman" pitchFamily="18" charset="0"/>
                  <a:cs typeface="AdvertisingExtraBold" pitchFamily="2" charset="-78"/>
                </a:rPr>
                <a:t>ظيم </a:t>
              </a:r>
              <a:r>
                <a:rPr lang="ar-SA" sz="2000" dirty="0">
                  <a:ea typeface="Times New Roman" pitchFamily="18" charset="0"/>
                  <a:cs typeface="AdvertisingExtraBold" pitchFamily="2" charset="-78"/>
                </a:rPr>
                <a:t>، بارك الله فيك وثبتك وأعانك ،</a:t>
              </a:r>
            </a:p>
            <a:p>
              <a:pPr algn="ctr">
                <a:tabLst>
                  <a:tab pos="701675" algn="l"/>
                </a:tabLst>
              </a:pPr>
              <a:r>
                <a:rPr lang="ar-SA" sz="2000" dirty="0">
                  <a:ea typeface="Times New Roman" pitchFamily="18" charset="0"/>
                  <a:cs typeface="AdvertisingExtraBold" pitchFamily="2" charset="-78"/>
                </a:rPr>
                <a:t> حاول أن تنصح الأخرين وتؤثر </a:t>
              </a:r>
              <a:r>
                <a:rPr lang="ar-SA" sz="2000" dirty="0" smtClean="0">
                  <a:ea typeface="Times New Roman" pitchFamily="18" charset="0"/>
                  <a:cs typeface="AdvertisingExtraBold" pitchFamily="2" charset="-78"/>
                </a:rPr>
                <a:t>فيهم</a:t>
              </a:r>
              <a:r>
                <a:rPr lang="ar-EG" sz="2000" dirty="0" smtClean="0">
                  <a:ea typeface="Times New Roman" pitchFamily="18" charset="0"/>
                  <a:cs typeface="AdvertisingExtraBold" pitchFamily="2" charset="-78"/>
                </a:rPr>
                <a:t>.</a:t>
              </a:r>
              <a:r>
                <a:rPr lang="ar-SA" sz="2000" dirty="0" smtClean="0">
                  <a:ea typeface="Times New Roman" pitchFamily="18" charset="0"/>
                  <a:cs typeface="AdvertisingExtraBold" pitchFamily="2" charset="-78"/>
                </a:rPr>
                <a:t> </a:t>
              </a:r>
              <a:endParaRPr lang="ar-SA" sz="2000" dirty="0">
                <a:ea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58500" name="Group 132"/>
          <p:cNvGrpSpPr>
            <a:grpSpLocks/>
          </p:cNvGrpSpPr>
          <p:nvPr/>
        </p:nvGrpSpPr>
        <p:grpSpPr bwMode="auto">
          <a:xfrm>
            <a:off x="6259957" y="3398543"/>
            <a:ext cx="1879076" cy="1492355"/>
            <a:chOff x="4030" y="1870"/>
            <a:chExt cx="1390" cy="71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633" name="Rectangle 94"/>
            <p:cNvSpPr>
              <a:spLocks noChangeArrowheads="1"/>
            </p:cNvSpPr>
            <p:nvPr/>
          </p:nvSpPr>
          <p:spPr bwMode="auto">
            <a:xfrm>
              <a:off x="4030" y="1870"/>
              <a:ext cx="1390" cy="716"/>
            </a:xfrm>
            <a:prstGeom prst="rect">
              <a:avLst/>
            </a:prstGeom>
            <a:grpFill/>
            <a:ln w="2857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634" name="Rectangle 115"/>
            <p:cNvSpPr>
              <a:spLocks noChangeArrowheads="1"/>
            </p:cNvSpPr>
            <p:nvPr/>
          </p:nvSpPr>
          <p:spPr bwMode="auto">
            <a:xfrm>
              <a:off x="4141" y="1953"/>
              <a:ext cx="1198" cy="5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EG" sz="2800" dirty="0">
                  <a:cs typeface="Al-Mothnna" pitchFamily="2" charset="-78"/>
                </a:rPr>
                <a:t>21 : </a:t>
              </a:r>
              <a:r>
                <a:rPr lang="ar-EG" sz="2800" dirty="0" smtClean="0">
                  <a:cs typeface="Al-Mothnna" pitchFamily="2" charset="-78"/>
                </a:rPr>
                <a:t>40</a:t>
              </a:r>
              <a:endParaRPr lang="ar-EG" sz="2800" dirty="0">
                <a:cs typeface="Al-Mothnna" pitchFamily="2" charset="-78"/>
              </a:endParaRPr>
            </a:p>
          </p:txBody>
        </p:sp>
      </p:grpSp>
      <p:grpSp>
        <p:nvGrpSpPr>
          <p:cNvPr id="58504" name="Group 136"/>
          <p:cNvGrpSpPr>
            <a:grpSpLocks/>
          </p:cNvGrpSpPr>
          <p:nvPr/>
        </p:nvGrpSpPr>
        <p:grpSpPr bwMode="auto">
          <a:xfrm>
            <a:off x="914401" y="3399329"/>
            <a:ext cx="5475022" cy="1491569"/>
            <a:chOff x="2137" y="1839"/>
            <a:chExt cx="1903" cy="7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631" name="Rectangle 95"/>
            <p:cNvSpPr>
              <a:spLocks noChangeArrowheads="1"/>
            </p:cNvSpPr>
            <p:nvPr/>
          </p:nvSpPr>
          <p:spPr bwMode="auto">
            <a:xfrm>
              <a:off x="2137" y="1839"/>
              <a:ext cx="1845" cy="747"/>
            </a:xfrm>
            <a:prstGeom prst="rect">
              <a:avLst/>
            </a:prstGeom>
            <a:grpFill/>
            <a:ln w="2857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632" name="Rectangle 116"/>
            <p:cNvSpPr>
              <a:spLocks noChangeArrowheads="1"/>
            </p:cNvSpPr>
            <p:nvPr/>
          </p:nvSpPr>
          <p:spPr bwMode="auto">
            <a:xfrm>
              <a:off x="2154" y="1919"/>
              <a:ext cx="1886" cy="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 smtClean="0">
                  <a:cs typeface="AdvertisingExtraBold" pitchFamily="2" charset="-78"/>
                </a:rPr>
                <a:t>لا زال</a:t>
              </a:r>
              <a:r>
                <a:rPr lang="ar-EG" sz="2000" dirty="0" smtClean="0">
                  <a:cs typeface="AdvertisingExtraBold" pitchFamily="2" charset="-78"/>
                </a:rPr>
                <a:t>ت</a:t>
              </a:r>
              <a:r>
                <a:rPr lang="ar-SA" sz="2000" dirty="0" smtClean="0">
                  <a:cs typeface="AdvertisingExtraBold" pitchFamily="2" charset="-78"/>
                </a:rPr>
                <a:t> </a:t>
              </a:r>
              <a:r>
                <a:rPr lang="ar-SA" sz="2000" dirty="0">
                  <a:cs typeface="AdvertisingExtraBold" pitchFamily="2" charset="-78"/>
                </a:rPr>
                <a:t>أمامك </a:t>
              </a:r>
              <a:r>
                <a:rPr lang="ar-SA" sz="2000" dirty="0" smtClean="0">
                  <a:cs typeface="AdvertisingExtraBold" pitchFamily="2" charset="-78"/>
                </a:rPr>
                <a:t>فرص</a:t>
              </a:r>
              <a:r>
                <a:rPr lang="ar-EG" sz="2000" dirty="0" smtClean="0">
                  <a:cs typeface="AdvertisingExtraBold" pitchFamily="2" charset="-78"/>
                </a:rPr>
                <a:t>ة</a:t>
              </a:r>
              <a:r>
                <a:rPr lang="ar-SA" sz="2000" dirty="0" smtClean="0">
                  <a:cs typeface="AdvertisingExtraBold" pitchFamily="2" charset="-78"/>
                </a:rPr>
                <a:t> </a:t>
              </a:r>
              <a:r>
                <a:rPr lang="ar-SA" sz="2000" dirty="0">
                  <a:cs typeface="AdvertisingExtraBold" pitchFamily="2" charset="-78"/>
                </a:rPr>
                <a:t>، حاول أن تستعين بالخبراء التربويين وتأخذ مشورتهم لكي تتواصل بصورة أفضل مع </a:t>
              </a:r>
              <a:r>
                <a:rPr lang="ar-SA" sz="2000" dirty="0" smtClean="0">
                  <a:cs typeface="AdvertisingExtraBold" pitchFamily="2" charset="-78"/>
                </a:rPr>
                <a:t>أبنا</a:t>
              </a:r>
              <a:r>
                <a:rPr lang="ar-EG" sz="2000" dirty="0" smtClean="0">
                  <a:cs typeface="AdvertisingExtraBold" pitchFamily="2" charset="-78"/>
                </a:rPr>
                <a:t>ئ</a:t>
              </a:r>
              <a:r>
                <a:rPr lang="ar-SA" sz="2000" dirty="0" smtClean="0">
                  <a:cs typeface="AdvertisingExtraBold" pitchFamily="2" charset="-78"/>
                </a:rPr>
                <a:t>ك</a:t>
              </a:r>
              <a:r>
                <a:rPr lang="ar-EG" sz="2000" dirty="0" smtClean="0">
                  <a:cs typeface="AdvertisingExtraBold" pitchFamily="2" charset="-78"/>
                </a:rPr>
                <a:t>.</a:t>
              </a:r>
              <a:r>
                <a:rPr lang="ar-SA" sz="2000" dirty="0" smtClean="0">
                  <a:cs typeface="AdvertisingExtraBold" pitchFamily="2" charset="-78"/>
                </a:rPr>
                <a:t> </a:t>
              </a:r>
              <a:endParaRPr lang="ar-SA" sz="2000" dirty="0">
                <a:cs typeface="AdvertisingExtraBold" pitchFamily="2" charset="-78"/>
              </a:endParaRPr>
            </a:p>
          </p:txBody>
        </p:sp>
      </p:grpSp>
      <p:grpSp>
        <p:nvGrpSpPr>
          <p:cNvPr id="58501" name="Group 133"/>
          <p:cNvGrpSpPr>
            <a:grpSpLocks/>
          </p:cNvGrpSpPr>
          <p:nvPr/>
        </p:nvGrpSpPr>
        <p:grpSpPr bwMode="auto">
          <a:xfrm>
            <a:off x="6259956" y="4890898"/>
            <a:ext cx="1879077" cy="1814702"/>
            <a:chOff x="4030" y="2586"/>
            <a:chExt cx="1390" cy="71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5627" name="Rectangle 97"/>
            <p:cNvSpPr>
              <a:spLocks noChangeArrowheads="1"/>
            </p:cNvSpPr>
            <p:nvPr/>
          </p:nvSpPr>
          <p:spPr bwMode="auto">
            <a:xfrm>
              <a:off x="4030" y="2586"/>
              <a:ext cx="1390" cy="717"/>
            </a:xfrm>
            <a:prstGeom prst="rect">
              <a:avLst/>
            </a:prstGeom>
            <a:grpFill/>
            <a:ln w="2857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628" name="Rectangle 118"/>
            <p:cNvSpPr>
              <a:spLocks noChangeArrowheads="1"/>
            </p:cNvSpPr>
            <p:nvPr/>
          </p:nvSpPr>
          <p:spPr bwMode="auto">
            <a:xfrm>
              <a:off x="4149" y="2641"/>
              <a:ext cx="1198" cy="5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EG" sz="2800" dirty="0" smtClean="0">
                  <a:cs typeface="Al-Mothnna" pitchFamily="2" charset="-78"/>
                </a:rPr>
                <a:t>41 </a:t>
              </a:r>
              <a:r>
                <a:rPr lang="ar-EG" sz="2800" dirty="0">
                  <a:cs typeface="Al-Mothnna" pitchFamily="2" charset="-78"/>
                </a:rPr>
                <a:t>: </a:t>
              </a:r>
              <a:r>
                <a:rPr lang="ar-EG" sz="2800" dirty="0" smtClean="0">
                  <a:cs typeface="Al-Mothnna" pitchFamily="2" charset="-78"/>
                </a:rPr>
                <a:t>60</a:t>
              </a:r>
              <a:endParaRPr lang="ar-EG" sz="2800" dirty="0">
                <a:cs typeface="Al-Mothnna" pitchFamily="2" charset="-78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954940" y="132540"/>
            <a:ext cx="7184504" cy="6816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4000" dirty="0">
                <a:solidFill>
                  <a:schemeClr val="bg1"/>
                </a:solidFill>
                <a:cs typeface="AdvertisingExtraBold" pitchFamily="2" charset="-78"/>
              </a:rPr>
              <a:t>تقييم الاستقصاء </a:t>
            </a:r>
          </a:p>
        </p:txBody>
      </p:sp>
      <p:grpSp>
        <p:nvGrpSpPr>
          <p:cNvPr id="85" name="Group 136"/>
          <p:cNvGrpSpPr>
            <a:grpSpLocks/>
          </p:cNvGrpSpPr>
          <p:nvPr/>
        </p:nvGrpSpPr>
        <p:grpSpPr bwMode="auto">
          <a:xfrm>
            <a:off x="914400" y="4890898"/>
            <a:ext cx="5345555" cy="1814702"/>
            <a:chOff x="2137" y="1839"/>
            <a:chExt cx="1858" cy="74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86" name="Rectangle 95"/>
            <p:cNvSpPr>
              <a:spLocks noChangeArrowheads="1"/>
            </p:cNvSpPr>
            <p:nvPr/>
          </p:nvSpPr>
          <p:spPr bwMode="auto">
            <a:xfrm>
              <a:off x="2137" y="1839"/>
              <a:ext cx="1858" cy="747"/>
            </a:xfrm>
            <a:prstGeom prst="rect">
              <a:avLst/>
            </a:prstGeom>
            <a:grpFill/>
            <a:ln w="2857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87" name="Rectangle 116"/>
            <p:cNvSpPr>
              <a:spLocks noChangeArrowheads="1"/>
            </p:cNvSpPr>
            <p:nvPr/>
          </p:nvSpPr>
          <p:spPr bwMode="auto">
            <a:xfrm>
              <a:off x="2201" y="1943"/>
              <a:ext cx="1762" cy="5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>
                  <a:cs typeface="AdvertisingExtraBold" pitchFamily="2" charset="-78"/>
                </a:rPr>
                <a:t>يبدو أنه ليس لديك مهارات للتواصل مع </a:t>
              </a:r>
              <a:r>
                <a:rPr lang="ar-EG" sz="2000" dirty="0">
                  <a:cs typeface="AdvertisingExtraBold" pitchFamily="2" charset="-78"/>
                </a:rPr>
                <a:t>أ</a:t>
              </a:r>
              <a:r>
                <a:rPr lang="ar-SA" sz="2000" dirty="0" smtClean="0">
                  <a:cs typeface="AdvertisingExtraBold" pitchFamily="2" charset="-78"/>
                </a:rPr>
                <a:t>بنا</a:t>
              </a:r>
              <a:r>
                <a:rPr lang="ar-EG" sz="2000" dirty="0" smtClean="0">
                  <a:cs typeface="AdvertisingExtraBold" pitchFamily="2" charset="-78"/>
                </a:rPr>
                <a:t>ئ</a:t>
              </a:r>
              <a:r>
                <a:rPr lang="ar-SA" sz="2000" dirty="0" smtClean="0">
                  <a:cs typeface="AdvertisingExtraBold" pitchFamily="2" charset="-78"/>
                </a:rPr>
                <a:t>ك </a:t>
              </a:r>
              <a:r>
                <a:rPr lang="ar-SA" sz="2000" dirty="0">
                  <a:cs typeface="AdvertisingExtraBold" pitchFamily="2" charset="-78"/>
                </a:rPr>
                <a:t>على الإطلاق ، أرجو أن تنتبه لخطورة هذا الأمر وأن تتعامل معه بجديه وتسعى لعلاج المشكلة مهما كلفك أمر ، حاول ولا تستسلم </a:t>
              </a:r>
              <a:r>
                <a:rPr lang="ar-SA" sz="2000" dirty="0" smtClean="0">
                  <a:cs typeface="AdvertisingExtraBold" pitchFamily="2" charset="-78"/>
                </a:rPr>
                <a:t>للفشل</a:t>
              </a:r>
              <a:r>
                <a:rPr lang="ar-EG" sz="2000" dirty="0" smtClean="0">
                  <a:cs typeface="AdvertisingExtraBold" pitchFamily="2" charset="-78"/>
                </a:rPr>
                <a:t>.</a:t>
              </a:r>
              <a:r>
                <a:rPr lang="ar-SA" sz="2000" dirty="0" smtClean="0">
                  <a:cs typeface="AdvertisingExtraBold" pitchFamily="2" charset="-78"/>
                </a:rPr>
                <a:t> </a:t>
              </a:r>
              <a:endParaRPr lang="ar-SA" sz="2000" dirty="0">
                <a:cs typeface="AdvertisingExtra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531119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8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8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8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8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8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8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81" name="Group 45"/>
          <p:cNvGrpSpPr>
            <a:grpSpLocks/>
          </p:cNvGrpSpPr>
          <p:nvPr/>
        </p:nvGrpSpPr>
        <p:grpSpPr bwMode="auto">
          <a:xfrm>
            <a:off x="1981200" y="381000"/>
            <a:ext cx="4953000" cy="1487488"/>
            <a:chOff x="1296" y="480"/>
            <a:chExt cx="3120" cy="697"/>
          </a:xfrm>
        </p:grpSpPr>
        <p:grpSp>
          <p:nvGrpSpPr>
            <p:cNvPr id="39957" name="Group 21"/>
            <p:cNvGrpSpPr>
              <a:grpSpLocks/>
            </p:cNvGrpSpPr>
            <p:nvPr/>
          </p:nvGrpSpPr>
          <p:grpSpPr bwMode="auto">
            <a:xfrm>
              <a:off x="1296" y="480"/>
              <a:ext cx="3120" cy="576"/>
              <a:chOff x="406" y="980"/>
              <a:chExt cx="2330" cy="294"/>
            </a:xfrm>
          </p:grpSpPr>
          <p:sp>
            <p:nvSpPr>
              <p:cNvPr id="39958" name="AutoShape 22"/>
              <p:cNvSpPr>
                <a:spLocks noChangeArrowheads="1"/>
              </p:cNvSpPr>
              <p:nvPr/>
            </p:nvSpPr>
            <p:spPr bwMode="gray">
              <a:xfrm>
                <a:off x="406" y="980"/>
                <a:ext cx="2330" cy="29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289A8">
                      <a:gamma/>
                      <a:tint val="67059"/>
                      <a:invGamma/>
                    </a:srgbClr>
                  </a:gs>
                  <a:gs pos="100000">
                    <a:srgbClr val="3289A8"/>
                  </a:gs>
                </a:gsLst>
                <a:lin ang="0" scaled="1"/>
              </a:gradFill>
              <a:ln w="12700">
                <a:solidFill>
                  <a:srgbClr val="3289A8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9959" name="AutoShape 23"/>
              <p:cNvSpPr>
                <a:spLocks noChangeArrowheads="1"/>
              </p:cNvSpPr>
              <p:nvPr/>
            </p:nvSpPr>
            <p:spPr bwMode="gray">
              <a:xfrm flipH="1">
                <a:off x="2620" y="1005"/>
                <a:ext cx="104" cy="246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9960" name="AutoShape 24"/>
              <p:cNvSpPr>
                <a:spLocks noChangeArrowheads="1"/>
              </p:cNvSpPr>
              <p:nvPr/>
            </p:nvSpPr>
            <p:spPr bwMode="gray">
              <a:xfrm>
                <a:off x="420" y="1006"/>
                <a:ext cx="104" cy="242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1536" y="576"/>
              <a:ext cx="2687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>
                  <a:solidFill>
                    <a:schemeClr val="bg1"/>
                  </a:solidFill>
                  <a:cs typeface="AdvertisingExtraBold" pitchFamily="2" charset="-78"/>
                </a:rPr>
                <a:t>وسائل التهيئة النفسية لمحاورة الولد</a:t>
              </a:r>
              <a:endParaRPr lang="en-US" sz="2800" b="0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39982" name="Group 46"/>
          <p:cNvGrpSpPr>
            <a:grpSpLocks/>
          </p:cNvGrpSpPr>
          <p:nvPr/>
        </p:nvGrpSpPr>
        <p:grpSpPr bwMode="auto">
          <a:xfrm>
            <a:off x="2438400" y="1676400"/>
            <a:ext cx="4038600" cy="762000"/>
            <a:chOff x="1584" y="1056"/>
            <a:chExt cx="2544" cy="480"/>
          </a:xfrm>
        </p:grpSpPr>
        <p:sp>
          <p:nvSpPr>
            <p:cNvPr id="39968" name="AutoShape 32"/>
            <p:cNvSpPr>
              <a:spLocks noChangeArrowheads="1"/>
            </p:cNvSpPr>
            <p:nvPr/>
          </p:nvSpPr>
          <p:spPr bwMode="gray">
            <a:xfrm>
              <a:off x="1584" y="1056"/>
              <a:ext cx="2544" cy="480"/>
            </a:xfrm>
            <a:prstGeom prst="roundRect">
              <a:avLst>
                <a:gd name="adj" fmla="val 50000"/>
              </a:avLst>
            </a:prstGeom>
            <a:solidFill>
              <a:srgbClr val="CCFFCC">
                <a:alpha val="3000"/>
              </a:srgbClr>
            </a:solidFill>
            <a:ln w="12700">
              <a:solidFill>
                <a:srgbClr val="3289A8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73" name="Rectangle 37"/>
            <p:cNvSpPr>
              <a:spLocks noChangeArrowheads="1"/>
            </p:cNvSpPr>
            <p:nvPr/>
          </p:nvSpPr>
          <p:spPr bwMode="auto">
            <a:xfrm>
              <a:off x="1702" y="1152"/>
              <a:ext cx="233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2400" dirty="0">
                  <a:cs typeface="AdvertisingExtraBold" pitchFamily="2" charset="-78"/>
                </a:rPr>
                <a:t>أولاً: النداء الرقيق</a:t>
              </a:r>
              <a:endParaRPr lang="en-US" sz="2400" b="0" dirty="0">
                <a:cs typeface="AdvertisingExtraBold" pitchFamily="2" charset="-78"/>
              </a:endParaRPr>
            </a:p>
          </p:txBody>
        </p:sp>
      </p:grpSp>
      <p:grpSp>
        <p:nvGrpSpPr>
          <p:cNvPr id="39983" name="Group 47"/>
          <p:cNvGrpSpPr>
            <a:grpSpLocks/>
          </p:cNvGrpSpPr>
          <p:nvPr/>
        </p:nvGrpSpPr>
        <p:grpSpPr bwMode="auto">
          <a:xfrm>
            <a:off x="4338440" y="2590800"/>
            <a:ext cx="3001952" cy="1790997"/>
            <a:chOff x="2880" y="1632"/>
            <a:chExt cx="1321" cy="995"/>
          </a:xfrm>
        </p:grpSpPr>
        <p:sp>
          <p:nvSpPr>
            <p:cNvPr id="39956" name="Oval 20"/>
            <p:cNvSpPr>
              <a:spLocks noChangeArrowheads="1"/>
            </p:cNvSpPr>
            <p:nvPr/>
          </p:nvSpPr>
          <p:spPr bwMode="gray">
            <a:xfrm rot="-37456135">
              <a:off x="3043" y="1469"/>
              <a:ext cx="995" cy="1321"/>
            </a:xfrm>
            <a:prstGeom prst="ellipse">
              <a:avLst/>
            </a:prstGeom>
            <a:gradFill rotWithShape="1">
              <a:gsLst>
                <a:gs pos="0">
                  <a:srgbClr val="E15D7C"/>
                </a:gs>
                <a:gs pos="100000">
                  <a:srgbClr val="E15D7C">
                    <a:gamma/>
                    <a:shade val="79216"/>
                    <a:invGamma/>
                  </a:srgbClr>
                </a:gs>
              </a:gsLst>
              <a:lin ang="0" scaled="1"/>
            </a:gradFill>
            <a:ln w="28575">
              <a:solidFill>
                <a:srgbClr val="F8F8F8"/>
              </a:solidFill>
              <a:round/>
              <a:headEnd/>
              <a:tailEnd/>
            </a:ln>
            <a:effectLst>
              <a:outerShdw dist="77251" dir="567739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74" name="Rectangle 38"/>
            <p:cNvSpPr>
              <a:spLocks noChangeArrowheads="1"/>
            </p:cNvSpPr>
            <p:nvPr/>
          </p:nvSpPr>
          <p:spPr bwMode="auto">
            <a:xfrm>
              <a:off x="2919" y="1829"/>
              <a:ext cx="1279" cy="5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solidFill>
                    <a:schemeClr val="bg1"/>
                  </a:solidFill>
                  <a:cs typeface="AdvertisingBold" pitchFamily="2" charset="-78"/>
                </a:rPr>
                <a:t>بإضافته إلى 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الوالد</a:t>
              </a:r>
              <a:r>
                <a:rPr lang="ar-SA" sz="2800" dirty="0">
                  <a:solidFill>
                    <a:schemeClr val="bg1"/>
                  </a:solidFill>
                  <a:cs typeface="AdvertisingBold" pitchFamily="2" charset="-78"/>
                </a:rPr>
                <a:t>: 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«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يا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ب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ُ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ني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».</a:t>
              </a:r>
              <a:endParaRPr lang="en-US" sz="28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9984" name="Group 48"/>
          <p:cNvGrpSpPr>
            <a:grpSpLocks/>
          </p:cNvGrpSpPr>
          <p:nvPr/>
        </p:nvGrpSpPr>
        <p:grpSpPr bwMode="auto">
          <a:xfrm>
            <a:off x="1591553" y="2590800"/>
            <a:ext cx="3049331" cy="1790997"/>
            <a:chOff x="1440" y="1632"/>
            <a:chExt cx="1321" cy="995"/>
          </a:xfrm>
        </p:grpSpPr>
        <p:sp>
          <p:nvSpPr>
            <p:cNvPr id="39978" name="Oval 42"/>
            <p:cNvSpPr>
              <a:spLocks noChangeArrowheads="1"/>
            </p:cNvSpPr>
            <p:nvPr/>
          </p:nvSpPr>
          <p:spPr bwMode="gray">
            <a:xfrm rot="-37456135">
              <a:off x="1603" y="1469"/>
              <a:ext cx="995" cy="1321"/>
            </a:xfrm>
            <a:prstGeom prst="ellipse">
              <a:avLst/>
            </a:prstGeom>
            <a:gradFill rotWithShape="1">
              <a:gsLst>
                <a:gs pos="0">
                  <a:srgbClr val="518CD3"/>
                </a:gs>
                <a:gs pos="100000">
                  <a:srgbClr val="518CD3">
                    <a:gamma/>
                    <a:shade val="76078"/>
                    <a:invGamma/>
                  </a:srgbClr>
                </a:gs>
              </a:gsLst>
              <a:lin ang="0" scaled="1"/>
            </a:gradFill>
            <a:ln w="28575" algn="ctr">
              <a:solidFill>
                <a:srgbClr val="F8F8F8"/>
              </a:solidFill>
              <a:round/>
              <a:headEnd/>
              <a:tailEnd/>
            </a:ln>
            <a:effectLst>
              <a:outerShdw dist="77251" dir="567739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75" name="Rectangle 39"/>
            <p:cNvSpPr>
              <a:spLocks noChangeArrowheads="1"/>
            </p:cNvSpPr>
            <p:nvPr/>
          </p:nvSpPr>
          <p:spPr bwMode="auto">
            <a:xfrm>
              <a:off x="1466" y="1694"/>
              <a:ext cx="1232" cy="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solidFill>
                    <a:schemeClr val="bg1"/>
                  </a:solidFill>
                  <a:cs typeface="AdvertisingBold" pitchFamily="2" charset="-78"/>
                </a:rPr>
                <a:t>بنداء عاطفي حميم: 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«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يا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حبيبي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».</a:t>
              </a:r>
              <a:endParaRPr lang="en-US" sz="28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9985" name="Group 49"/>
          <p:cNvGrpSpPr>
            <a:grpSpLocks/>
          </p:cNvGrpSpPr>
          <p:nvPr/>
        </p:nvGrpSpPr>
        <p:grpSpPr bwMode="auto">
          <a:xfrm>
            <a:off x="4288327" y="4343400"/>
            <a:ext cx="3135984" cy="1790997"/>
            <a:chOff x="2855" y="2736"/>
            <a:chExt cx="1321" cy="995"/>
          </a:xfrm>
        </p:grpSpPr>
        <p:sp>
          <p:nvSpPr>
            <p:cNvPr id="39979" name="Oval 43"/>
            <p:cNvSpPr>
              <a:spLocks noChangeArrowheads="1"/>
            </p:cNvSpPr>
            <p:nvPr/>
          </p:nvSpPr>
          <p:spPr bwMode="gray">
            <a:xfrm rot="-37456135">
              <a:off x="3018" y="2573"/>
              <a:ext cx="995" cy="1321"/>
            </a:xfrm>
            <a:prstGeom prst="ellipse">
              <a:avLst/>
            </a:prstGeom>
            <a:gradFill rotWithShape="1">
              <a:gsLst>
                <a:gs pos="0">
                  <a:srgbClr val="80CB35"/>
                </a:gs>
                <a:gs pos="100000">
                  <a:srgbClr val="80CB35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28575" algn="ctr">
              <a:solidFill>
                <a:srgbClr val="F8F8F8"/>
              </a:solidFill>
              <a:round/>
              <a:headEnd/>
              <a:tailEnd/>
            </a:ln>
            <a:effectLst>
              <a:outerShdw dist="77251" dir="567739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76" name="Rectangle 40"/>
            <p:cNvSpPr>
              <a:spLocks noChangeArrowheads="1"/>
            </p:cNvSpPr>
            <p:nvPr/>
          </p:nvSpPr>
          <p:spPr bwMode="auto">
            <a:xfrm>
              <a:off x="2903" y="3016"/>
              <a:ext cx="1224" cy="5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solidFill>
                    <a:schemeClr val="bg1"/>
                  </a:solidFill>
                  <a:cs typeface="AdvertisingBold" pitchFamily="2" charset="-78"/>
                </a:rPr>
                <a:t>بالتكنية: 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«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يا </a:t>
              </a:r>
              <a:r>
                <a:rPr lang="ar-SA" sz="2800" dirty="0">
                  <a:solidFill>
                    <a:schemeClr val="bg1"/>
                  </a:solidFill>
                  <a:cs typeface="AdvertisingBold" pitchFamily="2" charset="-78"/>
                </a:rPr>
                <a:t>أبا 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فلان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».</a:t>
              </a:r>
              <a:endParaRPr lang="en-US" sz="28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9986" name="Group 50"/>
          <p:cNvGrpSpPr>
            <a:grpSpLocks/>
          </p:cNvGrpSpPr>
          <p:nvPr/>
        </p:nvGrpSpPr>
        <p:grpSpPr bwMode="auto">
          <a:xfrm>
            <a:off x="1512336" y="4343402"/>
            <a:ext cx="3135863" cy="1790998"/>
            <a:chOff x="1440" y="2736"/>
            <a:chExt cx="1321" cy="995"/>
          </a:xfrm>
        </p:grpSpPr>
        <p:sp>
          <p:nvSpPr>
            <p:cNvPr id="39980" name="Oval 44"/>
            <p:cNvSpPr>
              <a:spLocks noChangeArrowheads="1"/>
            </p:cNvSpPr>
            <p:nvPr/>
          </p:nvSpPr>
          <p:spPr bwMode="gray">
            <a:xfrm rot="-37456135">
              <a:off x="1603" y="2573"/>
              <a:ext cx="995" cy="1321"/>
            </a:xfrm>
            <a:prstGeom prst="ellipse">
              <a:avLst/>
            </a:prstGeom>
            <a:gradFill rotWithShape="1">
              <a:gsLst>
                <a:gs pos="0">
                  <a:srgbClr val="DB9153"/>
                </a:gs>
                <a:gs pos="100000">
                  <a:srgbClr val="DB9153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28575" algn="ctr">
              <a:solidFill>
                <a:srgbClr val="F8F8F8"/>
              </a:solidFill>
              <a:round/>
              <a:headEnd/>
              <a:tailEnd/>
            </a:ln>
            <a:effectLst>
              <a:outerShdw dist="77251" dir="567739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77" name="Rectangle 41"/>
            <p:cNvSpPr>
              <a:spLocks noChangeArrowheads="1"/>
            </p:cNvSpPr>
            <p:nvPr/>
          </p:nvSpPr>
          <p:spPr bwMode="auto">
            <a:xfrm>
              <a:off x="1450" y="2880"/>
              <a:ext cx="1301" cy="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solidFill>
                    <a:schemeClr val="bg1"/>
                  </a:solidFill>
                  <a:cs typeface="AdvertisingBold" pitchFamily="2" charset="-78"/>
                </a:rPr>
                <a:t>باسمه  مكبرًا 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لا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مصغرًا </a:t>
              </a:r>
              <a:r>
                <a:rPr lang="ar-SA" sz="2800" dirty="0">
                  <a:solidFill>
                    <a:schemeClr val="bg1"/>
                  </a:solidFill>
                  <a:cs typeface="AdvertisingBold" pitchFamily="2" charset="-78"/>
                </a:rPr>
                <a:t>: 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«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يا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محمد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».</a:t>
              </a:r>
              <a:r>
                <a:rPr lang="ar-SA" sz="28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endParaRPr lang="en-US" sz="28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1305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1356045" y="2501046"/>
            <a:ext cx="6303637" cy="768350"/>
            <a:chOff x="350" y="2185"/>
            <a:chExt cx="2621" cy="484"/>
          </a:xfrm>
        </p:grpSpPr>
        <p:sp>
          <p:nvSpPr>
            <p:cNvPr id="26643" name="AutoShape 6"/>
            <p:cNvSpPr>
              <a:spLocks noChangeArrowheads="1"/>
            </p:cNvSpPr>
            <p:nvPr/>
          </p:nvSpPr>
          <p:spPr bwMode="gray">
            <a:xfrm>
              <a:off x="350" y="2185"/>
              <a:ext cx="2621" cy="48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F634D"/>
                </a:gs>
                <a:gs pos="50000">
                  <a:srgbClr val="65D7A6"/>
                </a:gs>
                <a:gs pos="100000">
                  <a:srgbClr val="2F634D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44" name="Rectangle 7"/>
            <p:cNvSpPr>
              <a:spLocks noChangeArrowheads="1"/>
            </p:cNvSpPr>
            <p:nvPr/>
          </p:nvSpPr>
          <p:spPr bwMode="auto">
            <a:xfrm>
              <a:off x="399" y="2304"/>
              <a:ext cx="25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>
                  <a:cs typeface="AdvertisingExtraBold" pitchFamily="2" charset="-78"/>
                </a:rPr>
                <a:t>يحترم مشاعره ويبدي </a:t>
              </a:r>
              <a:r>
                <a:rPr lang="ar-EG" sz="2000" dirty="0" smtClean="0">
                  <a:cs typeface="AdvertisingExtraBold" pitchFamily="2" charset="-78"/>
                </a:rPr>
                <a:t>قبولها. </a:t>
              </a:r>
              <a:endParaRPr lang="en-US" dirty="0">
                <a:cs typeface="AdvertisingExtraBold" pitchFamily="2" charset="-78"/>
              </a:endParaRPr>
            </a:p>
          </p:txBody>
        </p:sp>
      </p:grpSp>
      <p:grpSp>
        <p:nvGrpSpPr>
          <p:cNvPr id="16" name="Group 37"/>
          <p:cNvGrpSpPr>
            <a:grpSpLocks/>
          </p:cNvGrpSpPr>
          <p:nvPr/>
        </p:nvGrpSpPr>
        <p:grpSpPr bwMode="auto">
          <a:xfrm>
            <a:off x="1345224" y="3476933"/>
            <a:ext cx="6307371" cy="769937"/>
            <a:chOff x="334" y="2718"/>
            <a:chExt cx="2621" cy="485"/>
          </a:xfrm>
        </p:grpSpPr>
        <p:sp>
          <p:nvSpPr>
            <p:cNvPr id="26637" name="AutoShape 27"/>
            <p:cNvSpPr>
              <a:spLocks noChangeArrowheads="1"/>
            </p:cNvSpPr>
            <p:nvPr/>
          </p:nvSpPr>
          <p:spPr bwMode="gray">
            <a:xfrm>
              <a:off x="334" y="2718"/>
              <a:ext cx="2621" cy="485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A3D6C"/>
                </a:gs>
                <a:gs pos="50000">
                  <a:srgbClr val="5B84E9"/>
                </a:gs>
                <a:gs pos="100000">
                  <a:srgbClr val="2A3D6C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38" name="Rectangle 28"/>
            <p:cNvSpPr>
              <a:spLocks noChangeArrowheads="1"/>
            </p:cNvSpPr>
            <p:nvPr/>
          </p:nvSpPr>
          <p:spPr bwMode="auto">
            <a:xfrm>
              <a:off x="374" y="2836"/>
              <a:ext cx="25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>
                  <a:solidFill>
                    <a:schemeClr val="bg1"/>
                  </a:solidFill>
                  <a:cs typeface="AdvertisingExtraBold" pitchFamily="2" charset="-78"/>
                </a:rPr>
                <a:t>أظهرللولد أنك تنصت لما يقوله 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لك.</a:t>
              </a:r>
              <a:endParaRPr lang="en-US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1335392" y="4577269"/>
            <a:ext cx="6327095" cy="769937"/>
            <a:chOff x="334" y="3252"/>
            <a:chExt cx="2621" cy="485"/>
          </a:xfrm>
        </p:grpSpPr>
        <p:sp>
          <p:nvSpPr>
            <p:cNvPr id="26635" name="AutoShape 30"/>
            <p:cNvSpPr>
              <a:spLocks noChangeArrowheads="1"/>
            </p:cNvSpPr>
            <p:nvPr/>
          </p:nvSpPr>
          <p:spPr bwMode="gray">
            <a:xfrm>
              <a:off x="334" y="3252"/>
              <a:ext cx="2621" cy="485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85D6E"/>
                </a:gs>
                <a:gs pos="50000">
                  <a:srgbClr val="57C9ED"/>
                </a:gs>
                <a:gs pos="100000">
                  <a:srgbClr val="285D6E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36" name="Rectangle 31"/>
            <p:cNvSpPr>
              <a:spLocks noChangeArrowheads="1"/>
            </p:cNvSpPr>
            <p:nvPr/>
          </p:nvSpPr>
          <p:spPr bwMode="auto">
            <a:xfrm>
              <a:off x="374" y="3366"/>
              <a:ext cx="25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rtl="1">
                <a:tabLst>
                  <a:tab pos="701675" algn="l"/>
                </a:tabLst>
              </a:pPr>
              <a:r>
                <a:rPr lang="ar-SA" sz="2000" dirty="0">
                  <a:cs typeface="AdvertisingExtraBold" pitchFamily="2" charset="-78"/>
                </a:rPr>
                <a:t>كرر بعض ما يقوله لك بصياغة </a:t>
              </a:r>
              <a:r>
                <a:rPr lang="ar-SA" sz="2000" dirty="0" smtClean="0">
                  <a:cs typeface="AdvertisingExtraBold" pitchFamily="2" charset="-78"/>
                </a:rPr>
                <a:t>سليمة</a:t>
              </a:r>
              <a:r>
                <a:rPr lang="ar-EG" sz="2000" dirty="0" smtClean="0">
                  <a:cs typeface="AdvertisingExtraBold" pitchFamily="2" charset="-78"/>
                </a:rPr>
                <a:t>.</a:t>
              </a:r>
              <a:endParaRPr lang="ar-EG" sz="2000" dirty="0">
                <a:cs typeface="AdvertisingExtraBold" pitchFamily="2" charset="-78"/>
              </a:endParaRPr>
            </a:p>
          </p:txBody>
        </p:sp>
      </p:grpSp>
      <p:grpSp>
        <p:nvGrpSpPr>
          <p:cNvPr id="22" name="Group 34"/>
          <p:cNvGrpSpPr>
            <a:grpSpLocks/>
          </p:cNvGrpSpPr>
          <p:nvPr/>
        </p:nvGrpSpPr>
        <p:grpSpPr bwMode="auto">
          <a:xfrm>
            <a:off x="1332023" y="5629839"/>
            <a:ext cx="6351679" cy="768350"/>
            <a:chOff x="336" y="1088"/>
            <a:chExt cx="2621" cy="484"/>
          </a:xfrm>
        </p:grpSpPr>
        <p:sp>
          <p:nvSpPr>
            <p:cNvPr id="26633" name="AutoShape 12"/>
            <p:cNvSpPr>
              <a:spLocks noChangeArrowheads="1"/>
            </p:cNvSpPr>
            <p:nvPr/>
          </p:nvSpPr>
          <p:spPr bwMode="gray">
            <a:xfrm>
              <a:off x="336" y="1088"/>
              <a:ext cx="2621" cy="48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A3D6C"/>
                </a:gs>
                <a:gs pos="50000">
                  <a:srgbClr val="5B84E9"/>
                </a:gs>
                <a:gs pos="100000">
                  <a:srgbClr val="2A3D6C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34" name="Rectangle 13"/>
            <p:cNvSpPr>
              <a:spLocks noChangeArrowheads="1"/>
            </p:cNvSpPr>
            <p:nvPr/>
          </p:nvSpPr>
          <p:spPr bwMode="auto">
            <a:xfrm>
              <a:off x="410" y="1223"/>
              <a:ext cx="25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rtl="1">
                <a:tabLst>
                  <a:tab pos="701675" algn="l"/>
                </a:tabLst>
              </a:pPr>
              <a:r>
                <a:rPr lang="ar-EG" sz="2000" dirty="0">
                  <a:solidFill>
                    <a:schemeClr val="bg1"/>
                  </a:solidFill>
                  <a:cs typeface="AdvertisingExtraBold" pitchFamily="2" charset="-78"/>
                </a:rPr>
                <a:t>تجاوب معه وقدم له النصائح </a:t>
              </a:r>
              <a:r>
                <a:rPr lang="ar-EG" sz="2000" dirty="0" smtClean="0">
                  <a:solidFill>
                    <a:schemeClr val="bg1"/>
                  </a:solidFill>
                  <a:cs typeface="AdvertisingExtraBold" pitchFamily="2" charset="-78"/>
                </a:rPr>
                <a:t>والمقترحات.</a:t>
              </a:r>
              <a:endParaRPr lang="en-US" sz="2000" dirty="0">
                <a:solidFill>
                  <a:schemeClr val="bg1"/>
                </a:solidFill>
                <a:cs typeface="AdvertisingExtraBold" pitchFamily="2" charset="-78"/>
              </a:endParaRPr>
            </a:p>
          </p:txBody>
        </p:sp>
      </p:grpSp>
      <p:sp>
        <p:nvSpPr>
          <p:cNvPr id="31" name="Rounded Rectangle 30"/>
          <p:cNvSpPr/>
          <p:nvPr/>
        </p:nvSpPr>
        <p:spPr>
          <a:xfrm>
            <a:off x="1837082" y="40558"/>
            <a:ext cx="5143500" cy="1143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600" dirty="0">
                <a:cs typeface="AdvertisingBold" pitchFamily="2" charset="-78"/>
              </a:rPr>
              <a:t>وسائل التهيئة النفسية لمحاورة الولد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566346" y="1270477"/>
            <a:ext cx="3962400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cs typeface="AdvertisingBold" pitchFamily="2" charset="-78"/>
              </a:rPr>
              <a:t>ثانيًا: أسلوب الاسترخاء البدني والنفسي</a:t>
            </a:r>
          </a:p>
        </p:txBody>
      </p:sp>
    </p:spTree>
    <p:extLst>
      <p:ext uri="{BB962C8B-B14F-4D97-AF65-F5344CB8AC3E}">
        <p14:creationId xmlns:p14="http://schemas.microsoft.com/office/powerpoint/2010/main" val="250769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08" name="Group 100"/>
          <p:cNvGrpSpPr>
            <a:grpSpLocks/>
          </p:cNvGrpSpPr>
          <p:nvPr/>
        </p:nvGrpSpPr>
        <p:grpSpPr bwMode="auto">
          <a:xfrm>
            <a:off x="1904999" y="0"/>
            <a:ext cx="5264831" cy="1498871"/>
            <a:chOff x="1440" y="432"/>
            <a:chExt cx="2976" cy="816"/>
          </a:xfrm>
        </p:grpSpPr>
        <p:grpSp>
          <p:nvGrpSpPr>
            <p:cNvPr id="17483" name="Group 75"/>
            <p:cNvGrpSpPr>
              <a:grpSpLocks/>
            </p:cNvGrpSpPr>
            <p:nvPr/>
          </p:nvGrpSpPr>
          <p:grpSpPr bwMode="auto">
            <a:xfrm>
              <a:off x="1440" y="432"/>
              <a:ext cx="2976" cy="816"/>
              <a:chOff x="2457" y="2000"/>
              <a:chExt cx="901" cy="888"/>
            </a:xfrm>
          </p:grpSpPr>
          <p:pic>
            <p:nvPicPr>
              <p:cNvPr id="17484" name="Picture 76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ltGray">
              <a:xfrm>
                <a:off x="2457" y="2000"/>
                <a:ext cx="901" cy="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485" name="Oval 77"/>
              <p:cNvSpPr>
                <a:spLocks noChangeArrowheads="1"/>
              </p:cNvSpPr>
              <p:nvPr/>
            </p:nvSpPr>
            <p:spPr bwMode="ltGray">
              <a:xfrm>
                <a:off x="2457" y="2000"/>
                <a:ext cx="895" cy="888"/>
              </a:xfrm>
              <a:prstGeom prst="ellipse">
                <a:avLst/>
              </a:prstGeom>
              <a:gradFill rotWithShape="1">
                <a:gsLst>
                  <a:gs pos="0">
                    <a:srgbClr val="F8F8F8">
                      <a:gamma/>
                      <a:shade val="26275"/>
                      <a:invGamma/>
                      <a:alpha val="89999"/>
                    </a:srgbClr>
                  </a:gs>
                  <a:gs pos="50000">
                    <a:srgbClr val="F8F8F8">
                      <a:alpha val="45000"/>
                    </a:srgbClr>
                  </a:gs>
                  <a:gs pos="100000">
                    <a:srgbClr val="F8F8F8">
                      <a:gamma/>
                      <a:shade val="26275"/>
                      <a:invGamma/>
                      <a:alpha val="89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7486" name="Freeform 78"/>
              <p:cNvSpPr>
                <a:spLocks/>
              </p:cNvSpPr>
              <p:nvPr/>
            </p:nvSpPr>
            <p:spPr bwMode="ltGray">
              <a:xfrm>
                <a:off x="2550" y="2018"/>
                <a:ext cx="703" cy="308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  <p:grpSp>
            <p:nvGrpSpPr>
              <p:cNvPr id="17487" name="Group 79"/>
              <p:cNvGrpSpPr>
                <a:grpSpLocks/>
              </p:cNvGrpSpPr>
              <p:nvPr/>
            </p:nvGrpSpPr>
            <p:grpSpPr bwMode="auto">
              <a:xfrm rot="-1297425" flipH="1" flipV="1">
                <a:off x="2525" y="2693"/>
                <a:ext cx="781" cy="188"/>
                <a:chOff x="2532" y="1051"/>
                <a:chExt cx="893" cy="246"/>
              </a:xfrm>
            </p:grpSpPr>
            <p:grpSp>
              <p:nvGrpSpPr>
                <p:cNvPr id="17488" name="Group 80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7489" name="AutoShape 81"/>
                  <p:cNvSpPr>
                    <a:spLocks noChangeArrowheads="1"/>
                  </p:cNvSpPr>
                  <p:nvPr/>
                </p:nvSpPr>
                <p:spPr bwMode="lt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17490" name="AutoShape 82"/>
                  <p:cNvSpPr>
                    <a:spLocks noChangeArrowheads="1"/>
                  </p:cNvSpPr>
                  <p:nvPr/>
                </p:nvSpPr>
                <p:spPr bwMode="lt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17491" name="AutoShape 83"/>
                  <p:cNvSpPr>
                    <a:spLocks noChangeArrowheads="1"/>
                  </p:cNvSpPr>
                  <p:nvPr/>
                </p:nvSpPr>
                <p:spPr bwMode="lt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17492" name="AutoShape 84"/>
                  <p:cNvSpPr>
                    <a:spLocks noChangeArrowheads="1"/>
                  </p:cNvSpPr>
                  <p:nvPr/>
                </p:nvSpPr>
                <p:spPr bwMode="lt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17493" name="Group 85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7494" name="AutoShape 86"/>
                  <p:cNvSpPr>
                    <a:spLocks noChangeArrowheads="1"/>
                  </p:cNvSpPr>
                  <p:nvPr/>
                </p:nvSpPr>
                <p:spPr bwMode="lt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17495" name="AutoShape 87"/>
                  <p:cNvSpPr>
                    <a:spLocks noChangeArrowheads="1"/>
                  </p:cNvSpPr>
                  <p:nvPr/>
                </p:nvSpPr>
                <p:spPr bwMode="lt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17496" name="AutoShape 88"/>
                  <p:cNvSpPr>
                    <a:spLocks noChangeArrowheads="1"/>
                  </p:cNvSpPr>
                  <p:nvPr/>
                </p:nvSpPr>
                <p:spPr bwMode="lt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17497" name="AutoShape 89"/>
                  <p:cNvSpPr>
                    <a:spLocks noChangeArrowheads="1"/>
                  </p:cNvSpPr>
                  <p:nvPr/>
                </p:nvSpPr>
                <p:spPr bwMode="lt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8F8F8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sp>
          <p:nvSpPr>
            <p:cNvPr id="17500" name="Rectangle 92"/>
            <p:cNvSpPr>
              <a:spLocks noChangeArrowheads="1"/>
            </p:cNvSpPr>
            <p:nvPr/>
          </p:nvSpPr>
          <p:spPr bwMode="auto">
            <a:xfrm>
              <a:off x="1715" y="557"/>
              <a:ext cx="2386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cs typeface="AdvertisingBold" pitchFamily="2" charset="-78"/>
                </a:rPr>
                <a:t>تابع وسائل التهيئة النفسية لمحاورة الولد</a:t>
              </a:r>
              <a:endParaRPr lang="en-US" sz="2400" b="0" dirty="0">
                <a:cs typeface="AdvertisingBold" pitchFamily="2" charset="-78"/>
              </a:endParaRPr>
            </a:p>
          </p:txBody>
        </p:sp>
      </p:grpSp>
      <p:grpSp>
        <p:nvGrpSpPr>
          <p:cNvPr id="17504" name="Group 96"/>
          <p:cNvGrpSpPr>
            <a:grpSpLocks/>
          </p:cNvGrpSpPr>
          <p:nvPr/>
        </p:nvGrpSpPr>
        <p:grpSpPr bwMode="auto">
          <a:xfrm>
            <a:off x="1499646" y="2115796"/>
            <a:ext cx="5943600" cy="1164371"/>
            <a:chOff x="960" y="1395"/>
            <a:chExt cx="3744" cy="472"/>
          </a:xfrm>
        </p:grpSpPr>
        <p:grpSp>
          <p:nvGrpSpPr>
            <p:cNvPr id="17460" name="Group 52"/>
            <p:cNvGrpSpPr>
              <a:grpSpLocks/>
            </p:cNvGrpSpPr>
            <p:nvPr/>
          </p:nvGrpSpPr>
          <p:grpSpPr bwMode="auto">
            <a:xfrm>
              <a:off x="960" y="1395"/>
              <a:ext cx="3744" cy="472"/>
              <a:chOff x="720" y="1392"/>
              <a:chExt cx="4058" cy="480"/>
            </a:xfrm>
          </p:grpSpPr>
          <p:sp>
            <p:nvSpPr>
              <p:cNvPr id="17461" name="AutoShape 53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9461CD"/>
                  </a:gs>
                  <a:gs pos="50000">
                    <a:srgbClr val="9461CD">
                      <a:gamma/>
                      <a:shade val="92157"/>
                      <a:invGamma/>
                    </a:srgbClr>
                  </a:gs>
                  <a:gs pos="100000">
                    <a:srgbClr val="9461C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5218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17462" name="Group 54"/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17463" name="AutoShape 55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461CD">
                        <a:alpha val="0"/>
                      </a:srgbClr>
                    </a:gs>
                    <a:gs pos="100000">
                      <a:srgbClr val="9461CD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85218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17464" name="AutoShape 56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461CD">
                        <a:gamma/>
                        <a:tint val="0"/>
                        <a:invGamma/>
                      </a:srgbClr>
                    </a:gs>
                    <a:gs pos="100000">
                      <a:srgbClr val="9461CD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85218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17501" name="Rectangle 93"/>
            <p:cNvSpPr>
              <a:spLocks noChangeArrowheads="1"/>
            </p:cNvSpPr>
            <p:nvPr/>
          </p:nvSpPr>
          <p:spPr bwMode="auto">
            <a:xfrm>
              <a:off x="1024" y="1479"/>
              <a:ext cx="32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42900" indent="-342900" algn="ctr" eaLnBrk="0" hangingPunct="0"/>
              <a:r>
                <a:rPr lang="ar-EG" sz="2800" dirty="0">
                  <a:solidFill>
                    <a:srgbClr val="FFFFFF"/>
                  </a:solidFill>
                  <a:cs typeface="AdvertisingBold" pitchFamily="2" charset="-78"/>
                </a:rPr>
                <a:t>ثالثًا: الأسلوب </a:t>
              </a:r>
              <a:r>
                <a:rPr lang="ar-EG" sz="2800" dirty="0" smtClean="0">
                  <a:solidFill>
                    <a:srgbClr val="FFFFFF"/>
                  </a:solidFill>
                  <a:cs typeface="AdvertisingBold" pitchFamily="2" charset="-78"/>
                </a:rPr>
                <a:t>الإيماني.</a:t>
              </a:r>
              <a:endParaRPr lang="en-US" sz="2800" b="0" dirty="0">
                <a:solidFill>
                  <a:srgbClr val="FFFFFF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7505" name="Group 97"/>
          <p:cNvGrpSpPr>
            <a:grpSpLocks/>
          </p:cNvGrpSpPr>
          <p:nvPr/>
        </p:nvGrpSpPr>
        <p:grpSpPr bwMode="auto">
          <a:xfrm>
            <a:off x="1552935" y="3693550"/>
            <a:ext cx="5943600" cy="1072842"/>
            <a:chOff x="960" y="1987"/>
            <a:chExt cx="3744" cy="472"/>
          </a:xfrm>
        </p:grpSpPr>
        <p:grpSp>
          <p:nvGrpSpPr>
            <p:cNvPr id="17445" name="Group 37"/>
            <p:cNvGrpSpPr>
              <a:grpSpLocks/>
            </p:cNvGrpSpPr>
            <p:nvPr/>
          </p:nvGrpSpPr>
          <p:grpSpPr bwMode="auto">
            <a:xfrm>
              <a:off x="960" y="1987"/>
              <a:ext cx="3744" cy="472"/>
              <a:chOff x="720" y="1392"/>
              <a:chExt cx="4058" cy="480"/>
            </a:xfrm>
          </p:grpSpPr>
          <p:sp>
            <p:nvSpPr>
              <p:cNvPr id="17446" name="AutoShape 38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4E8DDA"/>
                  </a:gs>
                  <a:gs pos="50000">
                    <a:srgbClr val="4E8DDA">
                      <a:gamma/>
                      <a:shade val="92157"/>
                      <a:invGamma/>
                    </a:srgbClr>
                  </a:gs>
                  <a:gs pos="100000">
                    <a:srgbClr val="4E8DDA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5218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17447" name="Group 39"/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17448" name="AutoShape 40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4E8DDA">
                        <a:alpha val="0"/>
                      </a:srgbClr>
                    </a:gs>
                    <a:gs pos="100000">
                      <a:srgbClr val="4E8DDA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85218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17449" name="AutoShape 41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4E8DDA">
                        <a:gamma/>
                        <a:tint val="0"/>
                        <a:invGamma/>
                      </a:srgbClr>
                    </a:gs>
                    <a:gs pos="100000">
                      <a:srgbClr val="4E8DDA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85218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17502" name="Rectangle 94"/>
            <p:cNvSpPr>
              <a:spLocks noChangeArrowheads="1"/>
            </p:cNvSpPr>
            <p:nvPr/>
          </p:nvSpPr>
          <p:spPr bwMode="auto">
            <a:xfrm>
              <a:off x="1057" y="2059"/>
              <a:ext cx="333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42900" indent="-342900" algn="ctr" eaLnBrk="0" hangingPunct="0"/>
              <a:r>
                <a:rPr lang="ar-EG" sz="2800" dirty="0">
                  <a:solidFill>
                    <a:srgbClr val="FFFFFF"/>
                  </a:solidFill>
                  <a:cs typeface="AdvertisingBold" pitchFamily="2" charset="-78"/>
                </a:rPr>
                <a:t>رابعًا: الأسلوب </a:t>
              </a:r>
              <a:r>
                <a:rPr lang="ar-EG" sz="2800" dirty="0" smtClean="0">
                  <a:solidFill>
                    <a:srgbClr val="FFFFFF"/>
                  </a:solidFill>
                  <a:cs typeface="AdvertisingBold" pitchFamily="2" charset="-78"/>
                </a:rPr>
                <a:t>الإيجابي.</a:t>
              </a:r>
              <a:endParaRPr lang="en-US" sz="2800" b="0" dirty="0">
                <a:solidFill>
                  <a:srgbClr val="FFFFFF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7506" name="Group 98"/>
          <p:cNvGrpSpPr>
            <a:grpSpLocks/>
          </p:cNvGrpSpPr>
          <p:nvPr/>
        </p:nvGrpSpPr>
        <p:grpSpPr bwMode="auto">
          <a:xfrm>
            <a:off x="1525947" y="5058672"/>
            <a:ext cx="5943600" cy="1194490"/>
            <a:chOff x="960" y="2579"/>
            <a:chExt cx="3744" cy="472"/>
          </a:xfrm>
        </p:grpSpPr>
        <p:grpSp>
          <p:nvGrpSpPr>
            <p:cNvPr id="17450" name="Group 42"/>
            <p:cNvGrpSpPr>
              <a:grpSpLocks/>
            </p:cNvGrpSpPr>
            <p:nvPr/>
          </p:nvGrpSpPr>
          <p:grpSpPr bwMode="auto">
            <a:xfrm>
              <a:off x="960" y="2579"/>
              <a:ext cx="3744" cy="472"/>
              <a:chOff x="720" y="1392"/>
              <a:chExt cx="4058" cy="480"/>
            </a:xfrm>
          </p:grpSpPr>
          <p:sp>
            <p:nvSpPr>
              <p:cNvPr id="17451" name="AutoShape 43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3FBB83"/>
                  </a:gs>
                  <a:gs pos="50000">
                    <a:srgbClr val="3FBB83">
                      <a:gamma/>
                      <a:shade val="92157"/>
                      <a:invGamma/>
                    </a:srgbClr>
                  </a:gs>
                  <a:gs pos="100000">
                    <a:srgbClr val="3FBB83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5218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17452" name="Group 44"/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17453" name="AutoShape 45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3FBB83">
                        <a:alpha val="0"/>
                      </a:srgbClr>
                    </a:gs>
                    <a:gs pos="100000">
                      <a:srgbClr val="3FBB83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85218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17454" name="AutoShape 46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3FBB83">
                        <a:gamma/>
                        <a:tint val="0"/>
                        <a:invGamma/>
                      </a:srgbClr>
                    </a:gs>
                    <a:gs pos="100000">
                      <a:srgbClr val="3FBB83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85218F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17503" name="Rectangle 95"/>
            <p:cNvSpPr>
              <a:spLocks noChangeArrowheads="1"/>
            </p:cNvSpPr>
            <p:nvPr/>
          </p:nvSpPr>
          <p:spPr bwMode="auto">
            <a:xfrm>
              <a:off x="977" y="2642"/>
              <a:ext cx="3404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342900" indent="-342900" algn="ctr" eaLnBrk="0" hangingPunct="0"/>
              <a:r>
                <a:rPr lang="ar-EG" sz="2400" dirty="0">
                  <a:solidFill>
                    <a:srgbClr val="FFFFFF"/>
                  </a:solidFill>
                  <a:cs typeface="AdvertisingBold" pitchFamily="2" charset="-78"/>
                </a:rPr>
                <a:t>خامسًا: الحوار </a:t>
              </a:r>
              <a:r>
                <a:rPr lang="ar-EG" sz="2400" dirty="0" smtClean="0">
                  <a:solidFill>
                    <a:srgbClr val="FFFFFF"/>
                  </a:solidFill>
                  <a:cs typeface="AdvertisingBold" pitchFamily="2" charset="-78"/>
                </a:rPr>
                <a:t>البنّاء.</a:t>
              </a:r>
              <a:endParaRPr lang="en-US" sz="2400" b="0" dirty="0">
                <a:solidFill>
                  <a:srgbClr val="FFFFFF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7481" name="Group 73"/>
          <p:cNvGrpSpPr>
            <a:grpSpLocks/>
          </p:cNvGrpSpPr>
          <p:nvPr/>
        </p:nvGrpSpPr>
        <p:grpSpPr bwMode="auto">
          <a:xfrm>
            <a:off x="6466800" y="5210672"/>
            <a:ext cx="887413" cy="1031875"/>
            <a:chOff x="1083" y="3135"/>
            <a:chExt cx="499" cy="598"/>
          </a:xfrm>
        </p:grpSpPr>
        <p:pic>
          <p:nvPicPr>
            <p:cNvPr id="17469" name="Picture 61" descr="1"/>
            <p:cNvPicPr>
              <a:picLocks noChangeAspect="1" noChangeArrowheads="1"/>
            </p:cNvPicPr>
            <p:nvPr/>
          </p:nvPicPr>
          <p:blipFill>
            <a:blip r:embed="rId3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1083" y="3135"/>
              <a:ext cx="499" cy="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73" name="Text Box 65"/>
            <p:cNvSpPr txBox="1">
              <a:spLocks noChangeArrowheads="1"/>
            </p:cNvSpPr>
            <p:nvPr/>
          </p:nvSpPr>
          <p:spPr bwMode="white">
            <a:xfrm>
              <a:off x="1295" y="3210"/>
              <a:ext cx="2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461C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521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0">
                <a:spcBef>
                  <a:spcPct val="50000"/>
                </a:spcBef>
              </a:pPr>
              <a:endParaRPr lang="en-US" sz="240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17478" name="Group 70"/>
          <p:cNvGrpSpPr>
            <a:grpSpLocks/>
          </p:cNvGrpSpPr>
          <p:nvPr/>
        </p:nvGrpSpPr>
        <p:grpSpPr bwMode="auto">
          <a:xfrm>
            <a:off x="6466473" y="2197351"/>
            <a:ext cx="885825" cy="1031875"/>
            <a:chOff x="1091" y="1825"/>
            <a:chExt cx="499" cy="598"/>
          </a:xfrm>
        </p:grpSpPr>
        <p:pic>
          <p:nvPicPr>
            <p:cNvPr id="17472" name="Picture 64" descr="1"/>
            <p:cNvPicPr>
              <a:picLocks noChangeAspect="1" noChangeArrowheads="1"/>
            </p:cNvPicPr>
            <p:nvPr/>
          </p:nvPicPr>
          <p:blipFill>
            <a:blip r:embed="rId3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1091" y="1825"/>
              <a:ext cx="499" cy="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74" name="Text Box 66"/>
            <p:cNvSpPr txBox="1">
              <a:spLocks noChangeArrowheads="1"/>
            </p:cNvSpPr>
            <p:nvPr/>
          </p:nvSpPr>
          <p:spPr bwMode="white">
            <a:xfrm>
              <a:off x="1293" y="1886"/>
              <a:ext cx="2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461C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521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0">
                <a:spcBef>
                  <a:spcPct val="50000"/>
                </a:spcBef>
              </a:pPr>
              <a:endParaRPr lang="en-US" sz="240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17479" name="Group 71"/>
          <p:cNvGrpSpPr>
            <a:grpSpLocks/>
          </p:cNvGrpSpPr>
          <p:nvPr/>
        </p:nvGrpSpPr>
        <p:grpSpPr bwMode="auto">
          <a:xfrm>
            <a:off x="6466474" y="3761332"/>
            <a:ext cx="885825" cy="1033462"/>
            <a:chOff x="1098" y="2365"/>
            <a:chExt cx="499" cy="598"/>
          </a:xfrm>
        </p:grpSpPr>
        <p:pic>
          <p:nvPicPr>
            <p:cNvPr id="17471" name="Picture 63" descr="1"/>
            <p:cNvPicPr>
              <a:picLocks noChangeAspect="1" noChangeArrowheads="1"/>
            </p:cNvPicPr>
            <p:nvPr/>
          </p:nvPicPr>
          <p:blipFill>
            <a:blip r:embed="rId3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1098" y="2365"/>
              <a:ext cx="499" cy="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75" name="Text Box 67"/>
            <p:cNvSpPr txBox="1">
              <a:spLocks noChangeArrowheads="1"/>
            </p:cNvSpPr>
            <p:nvPr/>
          </p:nvSpPr>
          <p:spPr bwMode="white">
            <a:xfrm>
              <a:off x="1301" y="2427"/>
              <a:ext cx="240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461C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521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0">
                <a:spcBef>
                  <a:spcPct val="50000"/>
                </a:spcBef>
              </a:pPr>
              <a:endParaRPr lang="en-US" sz="240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3960777"/>
      </p:ext>
    </p:extLst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9" name="Group 11"/>
          <p:cNvGrpSpPr>
            <a:grpSpLocks/>
          </p:cNvGrpSpPr>
          <p:nvPr/>
        </p:nvGrpSpPr>
        <p:grpSpPr bwMode="auto">
          <a:xfrm>
            <a:off x="1143000" y="757238"/>
            <a:ext cx="6696075" cy="1165225"/>
            <a:chOff x="1882" y="165"/>
            <a:chExt cx="2114" cy="544"/>
          </a:xfrm>
        </p:grpSpPr>
        <p:sp>
          <p:nvSpPr>
            <p:cNvPr id="78860" name="Rectangle 12"/>
            <p:cNvSpPr>
              <a:spLocks noChangeArrowheads="1"/>
            </p:cNvSpPr>
            <p:nvPr/>
          </p:nvSpPr>
          <p:spPr bwMode="gray">
            <a:xfrm>
              <a:off x="1882" y="165"/>
              <a:ext cx="2114" cy="544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79216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79216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99190" dir="2388334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96969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sz="2000">
                <a:cs typeface="Monotype Koufi" pitchFamily="2" charset="-78"/>
              </a:endParaRPr>
            </a:p>
          </p:txBody>
        </p:sp>
        <p:sp>
          <p:nvSpPr>
            <p:cNvPr id="78861" name="Rectangle 13"/>
            <p:cNvSpPr>
              <a:spLocks noChangeArrowheads="1"/>
            </p:cNvSpPr>
            <p:nvPr/>
          </p:nvSpPr>
          <p:spPr bwMode="auto">
            <a:xfrm>
              <a:off x="1900" y="277"/>
              <a:ext cx="2078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200" dirty="0">
                  <a:solidFill>
                    <a:srgbClr val="000066"/>
                  </a:solidFill>
                  <a:latin typeface="Times New Roman" pitchFamily="18" charset="0"/>
                  <a:cs typeface="AdvertisingBold" pitchFamily="2" charset="-78"/>
                </a:rPr>
                <a:t>قواعد وأساليب التعامل مع الأبناء </a:t>
              </a:r>
              <a:endParaRPr lang="en-US" sz="3200" dirty="0" smtClean="0">
                <a:solidFill>
                  <a:srgbClr val="000066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78862" name="Group 14"/>
          <p:cNvGrpSpPr>
            <a:grpSpLocks/>
          </p:cNvGrpSpPr>
          <p:nvPr/>
        </p:nvGrpSpPr>
        <p:grpSpPr bwMode="auto">
          <a:xfrm>
            <a:off x="636588" y="2076450"/>
            <a:ext cx="2517775" cy="3867150"/>
            <a:chOff x="431" y="1518"/>
            <a:chExt cx="1586" cy="2230"/>
          </a:xfrm>
        </p:grpSpPr>
        <p:grpSp>
          <p:nvGrpSpPr>
            <p:cNvPr id="78863" name="Group 15"/>
            <p:cNvGrpSpPr>
              <a:grpSpLocks/>
            </p:cNvGrpSpPr>
            <p:nvPr/>
          </p:nvGrpSpPr>
          <p:grpSpPr bwMode="auto">
            <a:xfrm>
              <a:off x="431" y="1518"/>
              <a:ext cx="1586" cy="2230"/>
              <a:chOff x="797" y="1945"/>
              <a:chExt cx="1489" cy="1584"/>
            </a:xfrm>
          </p:grpSpPr>
          <p:sp>
            <p:nvSpPr>
              <p:cNvPr id="78864" name="AutoShape 16"/>
              <p:cNvSpPr>
                <a:spLocks noChangeArrowheads="1"/>
              </p:cNvSpPr>
              <p:nvPr/>
            </p:nvSpPr>
            <p:spPr bwMode="gray">
              <a:xfrm>
                <a:off x="799" y="1945"/>
                <a:ext cx="1487" cy="1584"/>
              </a:xfrm>
              <a:prstGeom prst="roundRect">
                <a:avLst>
                  <a:gd name="adj" fmla="val 12574"/>
                </a:avLst>
              </a:prstGeom>
              <a:solidFill>
                <a:srgbClr val="FF6D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78865" name="AutoShape 17"/>
              <p:cNvSpPr>
                <a:spLocks noChangeArrowheads="1"/>
              </p:cNvSpPr>
              <p:nvPr/>
            </p:nvSpPr>
            <p:spPr bwMode="gray">
              <a:xfrm>
                <a:off x="797" y="3118"/>
                <a:ext cx="1488" cy="408"/>
              </a:xfrm>
              <a:prstGeom prst="roundRect">
                <a:avLst>
                  <a:gd name="adj" fmla="val 49755"/>
                </a:avLst>
              </a:prstGeom>
              <a:gradFill rotWithShape="1">
                <a:gsLst>
                  <a:gs pos="0">
                    <a:srgbClr val="FF6D3F">
                      <a:alpha val="0"/>
                    </a:srgbClr>
                  </a:gs>
                  <a:gs pos="100000">
                    <a:srgbClr val="FF6D3F">
                      <a:gamma/>
                      <a:tint val="4117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sy="-100000" rotWithShape="0">
                        <a:schemeClr val="bg2">
                          <a:alpha val="10001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78866" name="AutoShape 18"/>
              <p:cNvSpPr>
                <a:spLocks noChangeArrowheads="1"/>
              </p:cNvSpPr>
              <p:nvPr/>
            </p:nvSpPr>
            <p:spPr bwMode="gray">
              <a:xfrm>
                <a:off x="817" y="1950"/>
                <a:ext cx="1462" cy="408"/>
              </a:xfrm>
              <a:prstGeom prst="roundRect">
                <a:avLst>
                  <a:gd name="adj" fmla="val 38727"/>
                </a:avLst>
              </a:prstGeom>
              <a:gradFill rotWithShape="1">
                <a:gsLst>
                  <a:gs pos="0">
                    <a:srgbClr val="FF6D3F">
                      <a:gamma/>
                      <a:tint val="33333"/>
                      <a:invGamma/>
                    </a:srgbClr>
                  </a:gs>
                  <a:gs pos="100000">
                    <a:srgbClr val="FF6D3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78867" name="Rectangle 19"/>
            <p:cNvSpPr>
              <a:spLocks noChangeArrowheads="1"/>
            </p:cNvSpPr>
            <p:nvPr/>
          </p:nvSpPr>
          <p:spPr bwMode="auto">
            <a:xfrm>
              <a:off x="452" y="2122"/>
              <a:ext cx="1465" cy="1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360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دعهم يشاركونك </a:t>
              </a:r>
              <a:r>
                <a:rPr lang="ar-EG" sz="3600" dirty="0" smtClean="0">
                  <a:solidFill>
                    <a:srgbClr val="8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ذكرياتك. </a:t>
              </a:r>
              <a:endParaRPr lang="en-US" sz="36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78868" name="Group 20"/>
          <p:cNvGrpSpPr>
            <a:grpSpLocks/>
          </p:cNvGrpSpPr>
          <p:nvPr/>
        </p:nvGrpSpPr>
        <p:grpSpPr bwMode="auto">
          <a:xfrm>
            <a:off x="5926138" y="2076450"/>
            <a:ext cx="2517775" cy="3867150"/>
            <a:chOff x="3763" y="1518"/>
            <a:chExt cx="1586" cy="2230"/>
          </a:xfrm>
        </p:grpSpPr>
        <p:grpSp>
          <p:nvGrpSpPr>
            <p:cNvPr id="78869" name="Group 21"/>
            <p:cNvGrpSpPr>
              <a:grpSpLocks/>
            </p:cNvGrpSpPr>
            <p:nvPr/>
          </p:nvGrpSpPr>
          <p:grpSpPr bwMode="auto">
            <a:xfrm>
              <a:off x="3763" y="1518"/>
              <a:ext cx="1586" cy="2230"/>
              <a:chOff x="3838" y="1442"/>
              <a:chExt cx="1489" cy="2054"/>
            </a:xfrm>
          </p:grpSpPr>
          <p:sp>
            <p:nvSpPr>
              <p:cNvPr id="78870" name="AutoShape 22"/>
              <p:cNvSpPr>
                <a:spLocks noChangeArrowheads="1"/>
              </p:cNvSpPr>
              <p:nvPr/>
            </p:nvSpPr>
            <p:spPr bwMode="gray">
              <a:xfrm>
                <a:off x="3840" y="1442"/>
                <a:ext cx="1487" cy="2054"/>
              </a:xfrm>
              <a:prstGeom prst="roundRect">
                <a:avLst>
                  <a:gd name="adj" fmla="val 12574"/>
                </a:avLst>
              </a:prstGeom>
              <a:solidFill>
                <a:srgbClr val="B2AF7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78871" name="AutoShape 23"/>
              <p:cNvSpPr>
                <a:spLocks noChangeArrowheads="1"/>
              </p:cNvSpPr>
              <p:nvPr/>
            </p:nvSpPr>
            <p:spPr bwMode="gray">
              <a:xfrm>
                <a:off x="3838" y="2963"/>
                <a:ext cx="1481" cy="529"/>
              </a:xfrm>
              <a:prstGeom prst="roundRect">
                <a:avLst>
                  <a:gd name="adj" fmla="val 32134"/>
                </a:avLst>
              </a:prstGeom>
              <a:gradFill rotWithShape="1">
                <a:gsLst>
                  <a:gs pos="0">
                    <a:srgbClr val="B2AF7A">
                      <a:alpha val="0"/>
                    </a:srgbClr>
                  </a:gs>
                  <a:gs pos="100000">
                    <a:srgbClr val="B2AF7A">
                      <a:gamma/>
                      <a:tint val="4117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78872" name="AutoShape 24"/>
              <p:cNvSpPr>
                <a:spLocks noChangeArrowheads="1"/>
              </p:cNvSpPr>
              <p:nvPr/>
            </p:nvSpPr>
            <p:spPr bwMode="gray">
              <a:xfrm>
                <a:off x="3851" y="1448"/>
                <a:ext cx="1462" cy="530"/>
              </a:xfrm>
              <a:prstGeom prst="roundRect">
                <a:avLst>
                  <a:gd name="adj" fmla="val 31319"/>
                </a:avLst>
              </a:prstGeom>
              <a:gradFill rotWithShape="1">
                <a:gsLst>
                  <a:gs pos="0">
                    <a:srgbClr val="B2AF7A">
                      <a:gamma/>
                      <a:tint val="33333"/>
                      <a:invGamma/>
                    </a:srgbClr>
                  </a:gs>
                  <a:gs pos="100000">
                    <a:srgbClr val="B2AF7A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78873" name="Rectangle 25"/>
            <p:cNvSpPr>
              <a:spLocks noChangeArrowheads="1"/>
            </p:cNvSpPr>
            <p:nvPr/>
          </p:nvSpPr>
          <p:spPr bwMode="auto">
            <a:xfrm>
              <a:off x="3832" y="1802"/>
              <a:ext cx="1452" cy="16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36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عليك </a:t>
              </a:r>
              <a:r>
                <a:rPr lang="ar-EG" sz="3600" dirty="0">
                  <a:solidFill>
                    <a:srgbClr val="66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أن تتقبل وتتجاهل مزاجه </a:t>
              </a:r>
              <a:r>
                <a:rPr lang="ar-EG" sz="36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المتقلب.</a:t>
              </a:r>
              <a:endParaRPr 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78874" name="Group 26"/>
          <p:cNvGrpSpPr>
            <a:grpSpLocks/>
          </p:cNvGrpSpPr>
          <p:nvPr/>
        </p:nvGrpSpPr>
        <p:grpSpPr bwMode="auto">
          <a:xfrm>
            <a:off x="3265488" y="2090738"/>
            <a:ext cx="2517775" cy="3852862"/>
            <a:chOff x="2087" y="1525"/>
            <a:chExt cx="1586" cy="2223"/>
          </a:xfrm>
        </p:grpSpPr>
        <p:grpSp>
          <p:nvGrpSpPr>
            <p:cNvPr id="78875" name="Group 27"/>
            <p:cNvGrpSpPr>
              <a:grpSpLocks/>
            </p:cNvGrpSpPr>
            <p:nvPr/>
          </p:nvGrpSpPr>
          <p:grpSpPr bwMode="auto">
            <a:xfrm>
              <a:off x="2087" y="1525"/>
              <a:ext cx="1586" cy="2223"/>
              <a:chOff x="2234" y="1634"/>
              <a:chExt cx="1489" cy="1862"/>
            </a:xfrm>
          </p:grpSpPr>
          <p:sp>
            <p:nvSpPr>
              <p:cNvPr id="78876" name="AutoShape 28"/>
              <p:cNvSpPr>
                <a:spLocks noChangeArrowheads="1"/>
              </p:cNvSpPr>
              <p:nvPr/>
            </p:nvSpPr>
            <p:spPr bwMode="gray">
              <a:xfrm>
                <a:off x="2236" y="1634"/>
                <a:ext cx="1487" cy="1862"/>
              </a:xfrm>
              <a:prstGeom prst="roundRect">
                <a:avLst>
                  <a:gd name="adj" fmla="val 12574"/>
                </a:avLst>
              </a:prstGeom>
              <a:solidFill>
                <a:srgbClr val="4A9A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78877" name="AutoShape 29"/>
              <p:cNvSpPr>
                <a:spLocks noChangeArrowheads="1"/>
              </p:cNvSpPr>
              <p:nvPr/>
            </p:nvSpPr>
            <p:spPr bwMode="gray">
              <a:xfrm>
                <a:off x="2234" y="3013"/>
                <a:ext cx="1488" cy="479"/>
              </a:xfrm>
              <a:prstGeom prst="roundRect">
                <a:avLst>
                  <a:gd name="adj" fmla="val 42588"/>
                </a:avLst>
              </a:prstGeom>
              <a:gradFill rotWithShape="1">
                <a:gsLst>
                  <a:gs pos="0">
                    <a:srgbClr val="4A9ACC">
                      <a:alpha val="0"/>
                    </a:srgbClr>
                  </a:gs>
                  <a:gs pos="100000">
                    <a:srgbClr val="4A9ACC">
                      <a:gamma/>
                      <a:tint val="4117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78878" name="AutoShape 30"/>
              <p:cNvSpPr>
                <a:spLocks noChangeArrowheads="1"/>
              </p:cNvSpPr>
              <p:nvPr/>
            </p:nvSpPr>
            <p:spPr bwMode="gray">
              <a:xfrm>
                <a:off x="2241" y="1640"/>
                <a:ext cx="1475" cy="479"/>
              </a:xfrm>
              <a:prstGeom prst="roundRect">
                <a:avLst>
                  <a:gd name="adj" fmla="val 35907"/>
                </a:avLst>
              </a:prstGeom>
              <a:gradFill rotWithShape="1">
                <a:gsLst>
                  <a:gs pos="0">
                    <a:srgbClr val="4A9ACC">
                      <a:gamma/>
                      <a:tint val="33333"/>
                      <a:invGamma/>
                    </a:srgbClr>
                  </a:gs>
                  <a:gs pos="100000">
                    <a:srgbClr val="4A9ACC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0311D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78879" name="Rectangle 31"/>
            <p:cNvSpPr>
              <a:spLocks noChangeArrowheads="1"/>
            </p:cNvSpPr>
            <p:nvPr/>
          </p:nvSpPr>
          <p:spPr bwMode="auto">
            <a:xfrm>
              <a:off x="2163" y="2087"/>
              <a:ext cx="1414" cy="1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36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دعهم يشاركونك في </a:t>
              </a:r>
              <a:r>
                <a:rPr lang="ar-EG" sz="3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يومك. </a:t>
              </a:r>
              <a:endParaRPr lang="ar-SA" sz="36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31576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7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7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94" name="Group 22"/>
          <p:cNvGrpSpPr>
            <a:grpSpLocks/>
          </p:cNvGrpSpPr>
          <p:nvPr/>
        </p:nvGrpSpPr>
        <p:grpSpPr bwMode="auto">
          <a:xfrm>
            <a:off x="5867400" y="304800"/>
            <a:ext cx="3048000" cy="6172200"/>
            <a:chOff x="3696" y="192"/>
            <a:chExt cx="1920" cy="3888"/>
          </a:xfrm>
        </p:grpSpPr>
        <p:sp>
          <p:nvSpPr>
            <p:cNvPr id="79878" name="AutoShape 6"/>
            <p:cNvSpPr>
              <a:spLocks noChangeArrowheads="1"/>
            </p:cNvSpPr>
            <p:nvPr/>
          </p:nvSpPr>
          <p:spPr bwMode="gray">
            <a:xfrm flipH="1">
              <a:off x="3696" y="192"/>
              <a:ext cx="1920" cy="3888"/>
            </a:xfrm>
            <a:prstGeom prst="irregularSeal1">
              <a:avLst/>
            </a:prstGeom>
            <a:gradFill rotWithShape="1">
              <a:gsLst>
                <a:gs pos="0">
                  <a:srgbClr val="B433D7"/>
                </a:gs>
                <a:gs pos="100000">
                  <a:srgbClr val="5B84E9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rgbClr val="B2B2B2"/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9879" name="Rectangle 7"/>
            <p:cNvSpPr>
              <a:spLocks noChangeArrowheads="1"/>
            </p:cNvSpPr>
            <p:nvPr/>
          </p:nvSpPr>
          <p:spPr bwMode="auto">
            <a:xfrm>
              <a:off x="3984" y="1517"/>
              <a:ext cx="1344" cy="1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200" dirty="0">
                  <a:solidFill>
                    <a:schemeClr val="bg1"/>
                  </a:solidFill>
                  <a:cs typeface="AdvertisingBold" pitchFamily="2" charset="-78"/>
                </a:rPr>
                <a:t>تابع: قواعد وأساليب التعامل مع الأبناء </a:t>
              </a:r>
            </a:p>
          </p:txBody>
        </p:sp>
      </p:grpSp>
      <p:grpSp>
        <p:nvGrpSpPr>
          <p:cNvPr id="79891" name="Group 19"/>
          <p:cNvGrpSpPr>
            <a:grpSpLocks/>
          </p:cNvGrpSpPr>
          <p:nvPr/>
        </p:nvGrpSpPr>
        <p:grpSpPr bwMode="auto">
          <a:xfrm>
            <a:off x="431800" y="981075"/>
            <a:ext cx="5472113" cy="1701801"/>
            <a:chOff x="272" y="618"/>
            <a:chExt cx="3447" cy="1072"/>
          </a:xfrm>
        </p:grpSpPr>
        <p:sp>
          <p:nvSpPr>
            <p:cNvPr id="79881" name="AutoShape 9"/>
            <p:cNvSpPr>
              <a:spLocks noChangeArrowheads="1"/>
            </p:cNvSpPr>
            <p:nvPr/>
          </p:nvSpPr>
          <p:spPr bwMode="gray">
            <a:xfrm rot="16200000">
              <a:off x="1480" y="-590"/>
              <a:ext cx="1031" cy="3447"/>
            </a:xfrm>
            <a:prstGeom prst="upArrow">
              <a:avLst>
                <a:gd name="adj1" fmla="val 100000"/>
                <a:gd name="adj2" fmla="val 69638"/>
              </a:avLst>
            </a:prstGeom>
            <a:gradFill rotWithShape="1">
              <a:gsLst>
                <a:gs pos="0">
                  <a:srgbClr val="6FC5E3"/>
                </a:gs>
                <a:gs pos="100000">
                  <a:srgbClr val="5B84E9"/>
                </a:gs>
              </a:gsLst>
              <a:lin ang="5400000" scaled="1"/>
            </a:gradFill>
            <a:ln>
              <a:noFill/>
            </a:ln>
            <a:effectLst>
              <a:outerShdw dist="107763" dir="8100000" algn="ctr" rotWithShape="0">
                <a:srgbClr val="B2B2B2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9882" name="Rectangle 10"/>
            <p:cNvSpPr>
              <a:spLocks noChangeArrowheads="1"/>
            </p:cNvSpPr>
            <p:nvPr/>
          </p:nvSpPr>
          <p:spPr bwMode="auto">
            <a:xfrm flipH="1">
              <a:off x="839" y="701"/>
              <a:ext cx="2812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/>
              <a:r>
                <a:rPr lang="ar-EG" sz="3200" dirty="0">
                  <a:solidFill>
                    <a:srgbClr val="000099"/>
                  </a:solidFill>
                  <a:cs typeface="AdvertisingBold" pitchFamily="2" charset="-78"/>
                </a:rPr>
                <a:t>باعد بين الفترات التي تكون فيها المناقشات </a:t>
              </a:r>
              <a:r>
                <a:rPr lang="ar-EG" sz="3200" dirty="0" smtClean="0">
                  <a:solidFill>
                    <a:srgbClr val="000099"/>
                  </a:solidFill>
                  <a:cs typeface="AdvertisingBold" pitchFamily="2" charset="-78"/>
                </a:rPr>
                <a:t>حادة.</a:t>
              </a:r>
              <a:endParaRPr lang="en-US" sz="3200" dirty="0">
                <a:solidFill>
                  <a:srgbClr val="000099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79892" name="Group 20"/>
          <p:cNvGrpSpPr>
            <a:grpSpLocks/>
          </p:cNvGrpSpPr>
          <p:nvPr/>
        </p:nvGrpSpPr>
        <p:grpSpPr bwMode="auto">
          <a:xfrm>
            <a:off x="395288" y="2717800"/>
            <a:ext cx="5472112" cy="1639888"/>
            <a:chOff x="249" y="1712"/>
            <a:chExt cx="3447" cy="1033"/>
          </a:xfrm>
        </p:grpSpPr>
        <p:sp>
          <p:nvSpPr>
            <p:cNvPr id="79884" name="AutoShape 12"/>
            <p:cNvSpPr>
              <a:spLocks noChangeArrowheads="1"/>
            </p:cNvSpPr>
            <p:nvPr/>
          </p:nvSpPr>
          <p:spPr bwMode="gray">
            <a:xfrm rot="16200000">
              <a:off x="1456" y="505"/>
              <a:ext cx="1033" cy="3447"/>
            </a:xfrm>
            <a:prstGeom prst="upArrow">
              <a:avLst>
                <a:gd name="adj1" fmla="val 100000"/>
                <a:gd name="adj2" fmla="val 69503"/>
              </a:avLst>
            </a:prstGeom>
            <a:gradFill rotWithShape="1">
              <a:gsLst>
                <a:gs pos="0">
                  <a:srgbClr val="88CE58"/>
                </a:gs>
                <a:gs pos="100000">
                  <a:srgbClr val="5B84E9"/>
                </a:gs>
              </a:gsLst>
              <a:lin ang="5400000" scaled="1"/>
            </a:gradFill>
            <a:ln>
              <a:noFill/>
            </a:ln>
            <a:effectLst>
              <a:outerShdw dist="107763" dir="8100000" algn="ctr" rotWithShape="0">
                <a:srgbClr val="B2B2B2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9885" name="Rectangle 13"/>
            <p:cNvSpPr>
              <a:spLocks noChangeArrowheads="1"/>
            </p:cNvSpPr>
            <p:nvPr/>
          </p:nvSpPr>
          <p:spPr bwMode="auto">
            <a:xfrm flipH="1">
              <a:off x="707" y="1756"/>
              <a:ext cx="2935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/>
              <a:r>
                <a:rPr lang="ar-EG" sz="3200" dirty="0">
                  <a:solidFill>
                    <a:srgbClr val="003300"/>
                  </a:solidFill>
                  <a:cs typeface="AdvertisingBold" pitchFamily="2" charset="-78"/>
                </a:rPr>
                <a:t>أدخل بعض الترفيه في </a:t>
              </a:r>
              <a:r>
                <a:rPr lang="ar-EG" sz="3200" dirty="0" smtClean="0">
                  <a:solidFill>
                    <a:srgbClr val="003300"/>
                  </a:solidFill>
                  <a:cs typeface="AdvertisingBold" pitchFamily="2" charset="-78"/>
                </a:rPr>
                <a:t>حياتك يسهم </a:t>
              </a:r>
              <a:r>
                <a:rPr lang="ar-EG" sz="3200" dirty="0">
                  <a:solidFill>
                    <a:srgbClr val="003300"/>
                  </a:solidFill>
                  <a:cs typeface="AdvertisingBold" pitchFamily="2" charset="-78"/>
                </a:rPr>
                <a:t>في تقوية </a:t>
              </a:r>
              <a:r>
                <a:rPr lang="ar-EG" sz="3200" dirty="0" smtClean="0">
                  <a:solidFill>
                    <a:srgbClr val="003300"/>
                  </a:solidFill>
                  <a:cs typeface="AdvertisingBold" pitchFamily="2" charset="-78"/>
                </a:rPr>
                <a:t>علاقاتكم.</a:t>
              </a:r>
              <a:endParaRPr lang="en-US" sz="3200" dirty="0">
                <a:solidFill>
                  <a:srgbClr val="0033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79893" name="Group 21"/>
          <p:cNvGrpSpPr>
            <a:grpSpLocks/>
          </p:cNvGrpSpPr>
          <p:nvPr/>
        </p:nvGrpSpPr>
        <p:grpSpPr bwMode="auto">
          <a:xfrm>
            <a:off x="395288" y="4461723"/>
            <a:ext cx="5472112" cy="1768619"/>
            <a:chOff x="249" y="2806"/>
            <a:chExt cx="3447" cy="1032"/>
          </a:xfrm>
        </p:grpSpPr>
        <p:sp>
          <p:nvSpPr>
            <p:cNvPr id="79887" name="AutoShape 15"/>
            <p:cNvSpPr>
              <a:spLocks noChangeArrowheads="1"/>
            </p:cNvSpPr>
            <p:nvPr/>
          </p:nvSpPr>
          <p:spPr bwMode="gray">
            <a:xfrm rot="16200000">
              <a:off x="1457" y="1598"/>
              <a:ext cx="1032" cy="3447"/>
            </a:xfrm>
            <a:prstGeom prst="upArrow">
              <a:avLst>
                <a:gd name="adj1" fmla="val 100000"/>
                <a:gd name="adj2" fmla="val 69570"/>
              </a:avLst>
            </a:prstGeom>
            <a:gradFill rotWithShape="1">
              <a:gsLst>
                <a:gs pos="0">
                  <a:srgbClr val="D6C334"/>
                </a:gs>
                <a:gs pos="100000">
                  <a:srgbClr val="5B84E9"/>
                </a:gs>
              </a:gsLst>
              <a:lin ang="5400000" scaled="1"/>
            </a:gradFill>
            <a:ln>
              <a:noFill/>
            </a:ln>
            <a:effectLst>
              <a:outerShdw dist="107763" dir="8100000" algn="ctr" rotWithShape="0">
                <a:srgbClr val="B2B2B2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9888" name="Rectangle 16"/>
            <p:cNvSpPr>
              <a:spLocks noChangeArrowheads="1"/>
            </p:cNvSpPr>
            <p:nvPr/>
          </p:nvSpPr>
          <p:spPr bwMode="auto">
            <a:xfrm flipH="1">
              <a:off x="726" y="2917"/>
              <a:ext cx="2925" cy="8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rtl="1"/>
              <a:r>
                <a:rPr lang="ar-EG" sz="2800" dirty="0">
                  <a:solidFill>
                    <a:srgbClr val="000099"/>
                  </a:solidFill>
                  <a:cs typeface="AdvertisingBold" pitchFamily="2" charset="-78"/>
                </a:rPr>
                <a:t>عبّر عن رأيك بوضوح،واستخدم كلمة " أنا أشعر</a:t>
              </a:r>
              <a:r>
                <a:rPr lang="ar-EG" sz="2800" dirty="0" smtClean="0">
                  <a:solidFill>
                    <a:srgbClr val="000099"/>
                  </a:solidFill>
                  <a:cs typeface="AdvertisingBold" pitchFamily="2" charset="-78"/>
                </a:rPr>
                <a:t>"، </a:t>
              </a:r>
              <a:r>
                <a:rPr lang="ar-EG" sz="2800" dirty="0">
                  <a:solidFill>
                    <a:srgbClr val="000099"/>
                  </a:solidFill>
                  <a:cs typeface="AdvertisingBold" pitchFamily="2" charset="-78"/>
                </a:rPr>
                <a:t>" أنا لا </a:t>
              </a:r>
              <a:r>
                <a:rPr lang="ar-EG" sz="2800" dirty="0" smtClean="0">
                  <a:solidFill>
                    <a:srgbClr val="000099"/>
                  </a:solidFill>
                  <a:cs typeface="AdvertisingBold" pitchFamily="2" charset="-78"/>
                </a:rPr>
                <a:t>يعجبني...»</a:t>
              </a:r>
              <a:endParaRPr lang="en-US" sz="2800" dirty="0">
                <a:solidFill>
                  <a:srgbClr val="000099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911756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1000"/>
                                        <p:tgtEl>
                                          <p:spTgt spid="7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1000"/>
                                        <p:tgtEl>
                                          <p:spTgt spid="7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1000"/>
                                        <p:tgtEl>
                                          <p:spTgt spid="7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1536700" y="1447800"/>
            <a:ext cx="6118225" cy="3276600"/>
            <a:chOff x="968" y="816"/>
            <a:chExt cx="3854" cy="2064"/>
          </a:xfrm>
        </p:grpSpPr>
        <p:sp>
          <p:nvSpPr>
            <p:cNvPr id="18436" name="AutoShape 4"/>
            <p:cNvSpPr>
              <a:spLocks noChangeArrowheads="1"/>
            </p:cNvSpPr>
            <p:nvPr/>
          </p:nvSpPr>
          <p:spPr bwMode="gray">
            <a:xfrm flipV="1">
              <a:off x="1958" y="816"/>
              <a:ext cx="1878" cy="1017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5AC2C2">
                    <a:gamma/>
                    <a:shade val="60392"/>
                    <a:invGamma/>
                  </a:srgbClr>
                </a:gs>
                <a:gs pos="100000">
                  <a:srgbClr val="5AC2C2"/>
                </a:gs>
              </a:gsLst>
              <a:lin ang="54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37" name="AutoShape 5"/>
            <p:cNvSpPr>
              <a:spLocks noChangeArrowheads="1"/>
            </p:cNvSpPr>
            <p:nvPr/>
          </p:nvSpPr>
          <p:spPr bwMode="gray">
            <a:xfrm>
              <a:off x="2944" y="818"/>
              <a:ext cx="1878" cy="1018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5AC2C2">
                    <a:gamma/>
                    <a:shade val="82353"/>
                    <a:invGamma/>
                  </a:srgbClr>
                </a:gs>
                <a:gs pos="100000">
                  <a:srgbClr val="5AC2C2"/>
                </a:gs>
              </a:gsLst>
              <a:lin ang="189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38" name="AutoShape 6"/>
            <p:cNvSpPr>
              <a:spLocks noChangeArrowheads="1"/>
            </p:cNvSpPr>
            <p:nvPr/>
          </p:nvSpPr>
          <p:spPr bwMode="gray">
            <a:xfrm>
              <a:off x="968" y="818"/>
              <a:ext cx="1878" cy="1018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5AC2C2"/>
                </a:gs>
                <a:gs pos="100000">
                  <a:srgbClr val="5AC2C2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39" name="AutoShape 7"/>
            <p:cNvSpPr>
              <a:spLocks noChangeArrowheads="1"/>
            </p:cNvSpPr>
            <p:nvPr/>
          </p:nvSpPr>
          <p:spPr bwMode="gray">
            <a:xfrm flipV="1">
              <a:off x="2940" y="1861"/>
              <a:ext cx="1879" cy="1019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EF8D21">
                    <a:gamma/>
                    <a:shade val="72941"/>
                    <a:invGamma/>
                  </a:srgbClr>
                </a:gs>
                <a:gs pos="100000">
                  <a:srgbClr val="EF8D21"/>
                </a:gs>
              </a:gsLst>
              <a:lin ang="27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0" name="AutoShape 8"/>
            <p:cNvSpPr>
              <a:spLocks noChangeArrowheads="1"/>
            </p:cNvSpPr>
            <p:nvPr/>
          </p:nvSpPr>
          <p:spPr bwMode="gray">
            <a:xfrm>
              <a:off x="1954" y="1859"/>
              <a:ext cx="1878" cy="1019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EF8D21">
                    <a:gamma/>
                    <a:shade val="76078"/>
                    <a:invGamma/>
                  </a:srgbClr>
                </a:gs>
                <a:gs pos="100000">
                  <a:srgbClr val="EF8D21"/>
                </a:gs>
              </a:gsLst>
              <a:lin ang="54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1" name="AutoShape 9"/>
            <p:cNvSpPr>
              <a:spLocks noChangeArrowheads="1"/>
            </p:cNvSpPr>
            <p:nvPr/>
          </p:nvSpPr>
          <p:spPr bwMode="gray">
            <a:xfrm flipV="1">
              <a:off x="968" y="1861"/>
              <a:ext cx="1877" cy="1019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EF8D21"/>
                </a:gs>
                <a:gs pos="100000">
                  <a:srgbClr val="EF8D21">
                    <a:gamma/>
                    <a:shade val="50980"/>
                    <a:invGamma/>
                  </a:srgbClr>
                </a:gs>
              </a:gsLst>
              <a:lin ang="189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2" name="AutoShape 10"/>
            <p:cNvSpPr>
              <a:spLocks noChangeArrowheads="1"/>
            </p:cNvSpPr>
            <p:nvPr/>
          </p:nvSpPr>
          <p:spPr bwMode="gray">
            <a:xfrm>
              <a:off x="1258" y="922"/>
              <a:ext cx="3270" cy="1832"/>
            </a:xfrm>
            <a:prstGeom prst="hexagon">
              <a:avLst>
                <a:gd name="adj" fmla="val 44623"/>
                <a:gd name="vf" fmla="val 115470"/>
              </a:avLst>
            </a:prstGeom>
            <a:solidFill>
              <a:srgbClr val="F8F8F8">
                <a:alpha val="50000"/>
              </a:srgbClr>
            </a:solidFill>
            <a:ln w="19050" algn="ctr">
              <a:solidFill>
                <a:srgbClr val="F8F8F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3" name="AutoShape 11"/>
            <p:cNvSpPr>
              <a:spLocks noChangeArrowheads="1"/>
            </p:cNvSpPr>
            <p:nvPr/>
          </p:nvSpPr>
          <p:spPr bwMode="gray">
            <a:xfrm>
              <a:off x="1343" y="967"/>
              <a:ext cx="3077" cy="1723"/>
            </a:xfrm>
            <a:prstGeom prst="hexagon">
              <a:avLst>
                <a:gd name="adj" fmla="val 44646"/>
                <a:gd name="vf" fmla="val 115470"/>
              </a:avLst>
            </a:prstGeom>
            <a:solidFill>
              <a:srgbClr val="F8F8F8"/>
            </a:solidFill>
            <a:ln w="19050" algn="ctr">
              <a:solidFill>
                <a:srgbClr val="F8F8F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4" name="Rectangle 12"/>
            <p:cNvSpPr>
              <a:spLocks noChangeArrowheads="1"/>
            </p:cNvSpPr>
            <p:nvPr/>
          </p:nvSpPr>
          <p:spPr bwMode="auto">
            <a:xfrm>
              <a:off x="1897" y="1516"/>
              <a:ext cx="2086" cy="756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dist="500322" dir="14762251" algn="ctr" rotWithShape="0">
                <a:srgbClr val="EAEAEA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ar-SA" sz="7200" dirty="0">
                  <a:solidFill>
                    <a:srgbClr val="003366"/>
                  </a:solidFill>
                  <a:cs typeface="Al-Mothnna" pitchFamily="2" charset="-78"/>
                </a:rPr>
                <a:t>المراجعة</a:t>
              </a:r>
            </a:p>
          </p:txBody>
        </p:sp>
      </p:grpSp>
      <p:grpSp>
        <p:nvGrpSpPr>
          <p:cNvPr id="18446" name="Group 14"/>
          <p:cNvGrpSpPr>
            <a:grpSpLocks/>
          </p:cNvGrpSpPr>
          <p:nvPr/>
        </p:nvGrpSpPr>
        <p:grpSpPr bwMode="auto">
          <a:xfrm>
            <a:off x="3048000" y="4925786"/>
            <a:ext cx="3124200" cy="1175657"/>
            <a:chOff x="1920" y="240"/>
            <a:chExt cx="1968" cy="576"/>
          </a:xfrm>
        </p:grpSpPr>
        <p:sp>
          <p:nvSpPr>
            <p:cNvPr id="18447" name="AutoShape 15"/>
            <p:cNvSpPr>
              <a:spLocks noChangeArrowheads="1"/>
            </p:cNvSpPr>
            <p:nvPr/>
          </p:nvSpPr>
          <p:spPr bwMode="gray">
            <a:xfrm>
              <a:off x="1920" y="240"/>
              <a:ext cx="1968" cy="57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FDFDF"/>
                </a:gs>
                <a:gs pos="50000">
                  <a:srgbClr val="DFDFDF">
                    <a:gamma/>
                    <a:tint val="24314"/>
                    <a:invGamma/>
                  </a:srgbClr>
                </a:gs>
                <a:gs pos="100000">
                  <a:srgbClr val="DFDFDF"/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8" name="Rectangle 16"/>
            <p:cNvSpPr>
              <a:spLocks noChangeArrowheads="1"/>
            </p:cNvSpPr>
            <p:nvPr/>
          </p:nvSpPr>
          <p:spPr bwMode="auto">
            <a:xfrm>
              <a:off x="1968" y="367"/>
              <a:ext cx="1911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003366"/>
                  </a:solidFill>
                  <a:cs typeface="AdvertisingBold" pitchFamily="2" charset="-78"/>
                </a:rPr>
                <a:t>ورقة </a:t>
              </a:r>
              <a:r>
                <a:rPr lang="ar-SA" sz="3200" b="1" dirty="0" smtClean="0">
                  <a:solidFill>
                    <a:srgbClr val="003366"/>
                  </a:solidFill>
                  <a:cs typeface="AdvertisingBold" pitchFamily="2" charset="-78"/>
                </a:rPr>
                <a:t>موزعة</a:t>
              </a:r>
              <a:r>
                <a:rPr lang="ar-EG" sz="3200" b="1" dirty="0" smtClean="0">
                  <a:solidFill>
                    <a:srgbClr val="003366"/>
                  </a:solidFill>
                  <a:cs typeface="AdvertisingBold" pitchFamily="2" charset="-78"/>
                </a:rPr>
                <a:t> (3)</a:t>
              </a:r>
              <a:endParaRPr lang="en-US" sz="3200" b="1" dirty="0">
                <a:solidFill>
                  <a:srgbClr val="003366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81004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68" name="Group 28"/>
          <p:cNvGrpSpPr>
            <a:grpSpLocks/>
          </p:cNvGrpSpPr>
          <p:nvPr/>
        </p:nvGrpSpPr>
        <p:grpSpPr bwMode="auto">
          <a:xfrm>
            <a:off x="2597150" y="457200"/>
            <a:ext cx="4040188" cy="2968625"/>
            <a:chOff x="1636" y="288"/>
            <a:chExt cx="2545" cy="1870"/>
          </a:xfrm>
        </p:grpSpPr>
        <p:sp>
          <p:nvSpPr>
            <p:cNvPr id="35844" name="AutoShape 4"/>
            <p:cNvSpPr>
              <a:spLocks noChangeArrowheads="1"/>
            </p:cNvSpPr>
            <p:nvPr/>
          </p:nvSpPr>
          <p:spPr bwMode="gray">
            <a:xfrm flipV="1">
              <a:off x="1636" y="288"/>
              <a:ext cx="2545" cy="1870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066CC">
                    <a:gamma/>
                    <a:shade val="82353"/>
                    <a:invGamma/>
                  </a:srgbClr>
                </a:gs>
                <a:gs pos="100000">
                  <a:srgbClr val="0066CC"/>
                </a:gs>
              </a:gsLst>
              <a:lin ang="189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5845" name="Rectangle 5"/>
            <p:cNvSpPr>
              <a:spLocks noChangeArrowheads="1"/>
            </p:cNvSpPr>
            <p:nvPr/>
          </p:nvSpPr>
          <p:spPr bwMode="auto">
            <a:xfrm>
              <a:off x="2151" y="610"/>
              <a:ext cx="1545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800" b="1" dirty="0">
                  <a:solidFill>
                    <a:schemeClr val="bg1"/>
                  </a:solidFill>
                  <a:cs typeface="Monotype Koufi" pitchFamily="2" charset="-78"/>
                </a:rPr>
                <a:t> </a:t>
              </a:r>
              <a:r>
                <a:rPr lang="ar-SA" sz="4000" b="1" dirty="0" smtClean="0">
                  <a:solidFill>
                    <a:schemeClr val="bg1"/>
                  </a:solidFill>
                  <a:cs typeface="Monotype Koufi" pitchFamily="2" charset="-78"/>
                </a:rPr>
                <a:t>السباب</a:t>
              </a:r>
              <a:r>
                <a:rPr lang="ar-EG" sz="4000" b="1" dirty="0" smtClean="0">
                  <a:solidFill>
                    <a:schemeClr val="bg1"/>
                  </a:solidFill>
                  <a:cs typeface="Monotype Koufi" pitchFamily="2" charset="-78"/>
                </a:rPr>
                <a:t>.</a:t>
              </a:r>
              <a:endParaRPr lang="ar-SA" sz="2800" b="1" dirty="0">
                <a:solidFill>
                  <a:schemeClr val="bg1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35869" name="Group 29"/>
          <p:cNvGrpSpPr>
            <a:grpSpLocks/>
          </p:cNvGrpSpPr>
          <p:nvPr/>
        </p:nvGrpSpPr>
        <p:grpSpPr bwMode="auto">
          <a:xfrm>
            <a:off x="4716463" y="460375"/>
            <a:ext cx="4040187" cy="2970213"/>
            <a:chOff x="2971" y="290"/>
            <a:chExt cx="2545" cy="1871"/>
          </a:xfrm>
        </p:grpSpPr>
        <p:sp>
          <p:nvSpPr>
            <p:cNvPr id="35847" name="AutoShape 7"/>
            <p:cNvSpPr>
              <a:spLocks noChangeArrowheads="1"/>
            </p:cNvSpPr>
            <p:nvPr/>
          </p:nvSpPr>
          <p:spPr bwMode="gray">
            <a:xfrm>
              <a:off x="2971" y="290"/>
              <a:ext cx="2545" cy="1871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066CC">
                    <a:gamma/>
                    <a:shade val="82353"/>
                    <a:invGamma/>
                  </a:srgbClr>
                </a:gs>
                <a:gs pos="100000">
                  <a:srgbClr val="0066CC"/>
                </a:gs>
              </a:gsLst>
              <a:lin ang="189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5848" name="Rectangle 8"/>
            <p:cNvSpPr>
              <a:spLocks noChangeArrowheads="1"/>
            </p:cNvSpPr>
            <p:nvPr/>
          </p:nvSpPr>
          <p:spPr bwMode="auto">
            <a:xfrm>
              <a:off x="3594" y="1126"/>
              <a:ext cx="13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3600" b="1" dirty="0" smtClean="0">
                  <a:solidFill>
                    <a:schemeClr val="bg1"/>
                  </a:solidFill>
                  <a:cs typeface="Monotype Koufi" pitchFamily="2" charset="-78"/>
                </a:rPr>
                <a:t>السخرية</a:t>
              </a:r>
              <a:r>
                <a:rPr lang="ar-EG" sz="3600" b="1" dirty="0" smtClean="0">
                  <a:solidFill>
                    <a:schemeClr val="bg1"/>
                  </a:solidFill>
                  <a:cs typeface="Monotype Koufi" pitchFamily="2" charset="-78"/>
                </a:rPr>
                <a:t>.</a:t>
              </a:r>
              <a:endParaRPr lang="en-US" sz="2800" b="1" dirty="0">
                <a:solidFill>
                  <a:schemeClr val="bg1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35871" name="Group 31"/>
          <p:cNvGrpSpPr>
            <a:grpSpLocks/>
          </p:cNvGrpSpPr>
          <p:nvPr/>
        </p:nvGrpSpPr>
        <p:grpSpPr bwMode="auto">
          <a:xfrm>
            <a:off x="468313" y="460375"/>
            <a:ext cx="4040187" cy="2970213"/>
            <a:chOff x="295" y="290"/>
            <a:chExt cx="2545" cy="1871"/>
          </a:xfrm>
        </p:grpSpPr>
        <p:sp>
          <p:nvSpPr>
            <p:cNvPr id="35850" name="AutoShape 10"/>
            <p:cNvSpPr>
              <a:spLocks noChangeArrowheads="1"/>
            </p:cNvSpPr>
            <p:nvPr/>
          </p:nvSpPr>
          <p:spPr bwMode="gray">
            <a:xfrm>
              <a:off x="295" y="290"/>
              <a:ext cx="2545" cy="1871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066CC">
                    <a:gamma/>
                    <a:shade val="82353"/>
                    <a:invGamma/>
                  </a:srgbClr>
                </a:gs>
                <a:gs pos="100000">
                  <a:srgbClr val="0066CC"/>
                </a:gs>
              </a:gsLst>
              <a:lin ang="189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5851" name="Rectangle 11"/>
            <p:cNvSpPr>
              <a:spLocks noChangeArrowheads="1"/>
            </p:cNvSpPr>
            <p:nvPr/>
          </p:nvSpPr>
          <p:spPr bwMode="auto">
            <a:xfrm>
              <a:off x="914" y="1104"/>
              <a:ext cx="1198" cy="7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3200" b="1" dirty="0">
                  <a:solidFill>
                    <a:schemeClr val="bg1"/>
                  </a:solidFill>
                  <a:cs typeface="Monotype Koufi" pitchFamily="2" charset="-78"/>
                </a:rPr>
                <a:t>اللوم </a:t>
              </a:r>
              <a:r>
                <a:rPr lang="ar-SA" sz="3200" b="1" dirty="0" smtClean="0">
                  <a:solidFill>
                    <a:schemeClr val="bg1"/>
                  </a:solidFill>
                  <a:cs typeface="Monotype Koufi" pitchFamily="2" charset="-78"/>
                </a:rPr>
                <a:t>والتوبيخ</a:t>
              </a:r>
              <a:r>
                <a:rPr lang="ar-EG" sz="3200" b="1" dirty="0" smtClean="0">
                  <a:solidFill>
                    <a:schemeClr val="bg1"/>
                  </a:solidFill>
                  <a:cs typeface="Monotype Koufi" pitchFamily="2" charset="-78"/>
                </a:rPr>
                <a:t>.</a:t>
              </a:r>
              <a:endParaRPr lang="en-US" sz="3200" b="1" dirty="0">
                <a:solidFill>
                  <a:schemeClr val="bg1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35870" name="Group 30"/>
          <p:cNvGrpSpPr>
            <a:grpSpLocks/>
          </p:cNvGrpSpPr>
          <p:nvPr/>
        </p:nvGrpSpPr>
        <p:grpSpPr bwMode="auto">
          <a:xfrm>
            <a:off x="4711700" y="3505200"/>
            <a:ext cx="4037013" cy="2971800"/>
            <a:chOff x="2968" y="2208"/>
            <a:chExt cx="2543" cy="1872"/>
          </a:xfrm>
        </p:grpSpPr>
        <p:sp>
          <p:nvSpPr>
            <p:cNvPr id="35853" name="AutoShape 13"/>
            <p:cNvSpPr>
              <a:spLocks noChangeArrowheads="1"/>
            </p:cNvSpPr>
            <p:nvPr/>
          </p:nvSpPr>
          <p:spPr bwMode="gray">
            <a:xfrm flipV="1">
              <a:off x="2968" y="2208"/>
              <a:ext cx="2543" cy="1872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CC3300">
                    <a:gamma/>
                    <a:shade val="72941"/>
                    <a:invGamma/>
                  </a:srgbClr>
                </a:gs>
                <a:gs pos="100000">
                  <a:srgbClr val="CC3300"/>
                </a:gs>
              </a:gsLst>
              <a:lin ang="27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5854" name="Rectangle 14"/>
            <p:cNvSpPr>
              <a:spLocks noChangeArrowheads="1"/>
            </p:cNvSpPr>
            <p:nvPr/>
          </p:nvSpPr>
          <p:spPr bwMode="auto">
            <a:xfrm>
              <a:off x="3648" y="2414"/>
              <a:ext cx="120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3600" b="1" dirty="0" smtClean="0">
                  <a:solidFill>
                    <a:schemeClr val="bg1"/>
                  </a:solidFill>
                  <a:cs typeface="Monotype Koufi" pitchFamily="2" charset="-78"/>
                </a:rPr>
                <a:t>الصراخ</a:t>
              </a:r>
              <a:r>
                <a:rPr lang="ar-EG" sz="3600" b="1" dirty="0" smtClean="0">
                  <a:solidFill>
                    <a:schemeClr val="bg1"/>
                  </a:solidFill>
                  <a:cs typeface="Monotype Koufi" pitchFamily="2" charset="-78"/>
                </a:rPr>
                <a:t>.</a:t>
              </a:r>
              <a:endParaRPr lang="ar-SA" sz="2800" b="1" dirty="0">
                <a:solidFill>
                  <a:schemeClr val="bg1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35873" name="Group 33"/>
          <p:cNvGrpSpPr>
            <a:grpSpLocks/>
          </p:cNvGrpSpPr>
          <p:nvPr/>
        </p:nvGrpSpPr>
        <p:grpSpPr bwMode="auto">
          <a:xfrm>
            <a:off x="2587625" y="3498850"/>
            <a:ext cx="4040188" cy="2971800"/>
            <a:chOff x="1630" y="2204"/>
            <a:chExt cx="2545" cy="1872"/>
          </a:xfrm>
        </p:grpSpPr>
        <p:sp>
          <p:nvSpPr>
            <p:cNvPr id="35856" name="AutoShape 16"/>
            <p:cNvSpPr>
              <a:spLocks noChangeArrowheads="1"/>
            </p:cNvSpPr>
            <p:nvPr/>
          </p:nvSpPr>
          <p:spPr bwMode="gray">
            <a:xfrm>
              <a:off x="1630" y="2204"/>
              <a:ext cx="2545" cy="1872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CC3300">
                    <a:gamma/>
                    <a:shade val="72941"/>
                    <a:invGamma/>
                  </a:srgbClr>
                </a:gs>
                <a:gs pos="100000">
                  <a:srgbClr val="CC3300"/>
                </a:gs>
              </a:gsLst>
              <a:lin ang="27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5857" name="Rectangle 17"/>
            <p:cNvSpPr>
              <a:spLocks noChangeArrowheads="1"/>
            </p:cNvSpPr>
            <p:nvPr/>
          </p:nvSpPr>
          <p:spPr bwMode="auto">
            <a:xfrm>
              <a:off x="2256" y="3168"/>
              <a:ext cx="1292" cy="7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3200" b="1" dirty="0">
                  <a:solidFill>
                    <a:schemeClr val="bg1"/>
                  </a:solidFill>
                  <a:cs typeface="Monotype Koufi" pitchFamily="2" charset="-78"/>
                </a:rPr>
                <a:t>المقارنة </a:t>
              </a:r>
              <a:r>
                <a:rPr lang="ar-SA" sz="3200" b="1" dirty="0" smtClean="0">
                  <a:solidFill>
                    <a:schemeClr val="bg1"/>
                  </a:solidFill>
                  <a:cs typeface="Monotype Koufi" pitchFamily="2" charset="-78"/>
                </a:rPr>
                <a:t>بالآخرين</a:t>
              </a:r>
              <a:r>
                <a:rPr lang="ar-EG" sz="3200" b="1" dirty="0" smtClean="0">
                  <a:solidFill>
                    <a:schemeClr val="bg1"/>
                  </a:solidFill>
                  <a:cs typeface="Monotype Koufi" pitchFamily="2" charset="-78"/>
                </a:rPr>
                <a:t>.</a:t>
              </a:r>
              <a:endParaRPr lang="en-US" sz="3200" b="1" dirty="0">
                <a:solidFill>
                  <a:schemeClr val="bg1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35872" name="Group 32"/>
          <p:cNvGrpSpPr>
            <a:grpSpLocks/>
          </p:cNvGrpSpPr>
          <p:nvPr/>
        </p:nvGrpSpPr>
        <p:grpSpPr bwMode="auto">
          <a:xfrm>
            <a:off x="468313" y="3505200"/>
            <a:ext cx="4038600" cy="2971800"/>
            <a:chOff x="295" y="2208"/>
            <a:chExt cx="2544" cy="1872"/>
          </a:xfrm>
        </p:grpSpPr>
        <p:sp>
          <p:nvSpPr>
            <p:cNvPr id="35859" name="AutoShape 19"/>
            <p:cNvSpPr>
              <a:spLocks noChangeArrowheads="1"/>
            </p:cNvSpPr>
            <p:nvPr/>
          </p:nvSpPr>
          <p:spPr bwMode="gray">
            <a:xfrm flipV="1">
              <a:off x="295" y="2208"/>
              <a:ext cx="2544" cy="1872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CC3300">
                    <a:gamma/>
                    <a:shade val="72941"/>
                    <a:invGamma/>
                  </a:srgbClr>
                </a:gs>
                <a:gs pos="100000">
                  <a:srgbClr val="CC3300"/>
                </a:gs>
              </a:gsLst>
              <a:lin ang="2700000" scaled="1"/>
            </a:gradFill>
            <a:ln w="285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5860" name="Rectangle 20"/>
            <p:cNvSpPr>
              <a:spLocks noChangeArrowheads="1"/>
            </p:cNvSpPr>
            <p:nvPr/>
          </p:nvSpPr>
          <p:spPr bwMode="auto">
            <a:xfrm>
              <a:off x="983" y="2310"/>
              <a:ext cx="1129" cy="7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3200" b="1" dirty="0">
                  <a:solidFill>
                    <a:schemeClr val="bg1"/>
                  </a:solidFill>
                  <a:cs typeface="Monotype Koufi" pitchFamily="2" charset="-78"/>
                </a:rPr>
                <a:t>التوقع </a:t>
              </a:r>
              <a:r>
                <a:rPr lang="ar-SA" sz="3200" b="1" dirty="0" smtClean="0">
                  <a:solidFill>
                    <a:schemeClr val="bg1"/>
                  </a:solidFill>
                  <a:cs typeface="Monotype Koufi" pitchFamily="2" charset="-78"/>
                </a:rPr>
                <a:t>السلبي</a:t>
              </a:r>
              <a:r>
                <a:rPr lang="ar-EG" sz="3200" b="1" dirty="0" smtClean="0">
                  <a:solidFill>
                    <a:schemeClr val="bg1"/>
                  </a:solidFill>
                  <a:cs typeface="Monotype Koufi" pitchFamily="2" charset="-78"/>
                </a:rPr>
                <a:t>.</a:t>
              </a:r>
              <a:endParaRPr lang="ar-SA" sz="3200" b="1" dirty="0">
                <a:solidFill>
                  <a:schemeClr val="bg1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35866" name="Group 26"/>
          <p:cNvGrpSpPr>
            <a:grpSpLocks/>
          </p:cNvGrpSpPr>
          <p:nvPr/>
        </p:nvGrpSpPr>
        <p:grpSpPr bwMode="auto">
          <a:xfrm>
            <a:off x="3109913" y="2403475"/>
            <a:ext cx="2924175" cy="2092325"/>
            <a:chOff x="1959" y="1514"/>
            <a:chExt cx="1842" cy="1318"/>
          </a:xfrm>
        </p:grpSpPr>
        <p:grpSp>
          <p:nvGrpSpPr>
            <p:cNvPr id="35862" name="Group 22"/>
            <p:cNvGrpSpPr>
              <a:grpSpLocks/>
            </p:cNvGrpSpPr>
            <p:nvPr/>
          </p:nvGrpSpPr>
          <p:grpSpPr bwMode="auto">
            <a:xfrm>
              <a:off x="1959" y="1514"/>
              <a:ext cx="1842" cy="1318"/>
              <a:chOff x="2363" y="2075"/>
              <a:chExt cx="1210" cy="812"/>
            </a:xfrm>
          </p:grpSpPr>
          <p:sp>
            <p:nvSpPr>
              <p:cNvPr id="35863" name="AutoShape 23"/>
              <p:cNvSpPr>
                <a:spLocks noChangeArrowheads="1"/>
              </p:cNvSpPr>
              <p:nvPr/>
            </p:nvSpPr>
            <p:spPr bwMode="gray">
              <a:xfrm>
                <a:off x="2363" y="2075"/>
                <a:ext cx="1210" cy="812"/>
              </a:xfrm>
              <a:prstGeom prst="hexagon">
                <a:avLst>
                  <a:gd name="adj" fmla="val 37254"/>
                  <a:gd name="vf" fmla="val 115470"/>
                </a:avLst>
              </a:prstGeom>
              <a:solidFill>
                <a:srgbClr val="F8F8F8">
                  <a:alpha val="50000"/>
                </a:srgbClr>
              </a:solidFill>
              <a:ln w="19050" algn="ctr">
                <a:solidFill>
                  <a:srgbClr val="F8F8F8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864" name="AutoShape 24"/>
              <p:cNvSpPr>
                <a:spLocks noChangeArrowheads="1"/>
              </p:cNvSpPr>
              <p:nvPr/>
            </p:nvSpPr>
            <p:spPr bwMode="gray">
              <a:xfrm>
                <a:off x="2395" y="2095"/>
                <a:ext cx="1138" cy="764"/>
              </a:xfrm>
              <a:prstGeom prst="hexagon">
                <a:avLst>
                  <a:gd name="adj" fmla="val 37238"/>
                  <a:gd name="vf" fmla="val 115470"/>
                </a:avLst>
              </a:prstGeom>
              <a:solidFill>
                <a:srgbClr val="F8F8F8"/>
              </a:solidFill>
              <a:ln w="19050" algn="ctr">
                <a:solidFill>
                  <a:srgbClr val="F8F8F8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5865" name="Rectangle 25"/>
            <p:cNvSpPr>
              <a:spLocks noChangeArrowheads="1"/>
            </p:cNvSpPr>
            <p:nvPr/>
          </p:nvSpPr>
          <p:spPr bwMode="auto">
            <a:xfrm>
              <a:off x="2171" y="1610"/>
              <a:ext cx="1438" cy="1144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ar-SA" sz="2800" dirty="0">
                  <a:solidFill>
                    <a:srgbClr val="9900CC"/>
                  </a:solidFill>
                  <a:cs typeface="AdvertisingBold" pitchFamily="2" charset="-78"/>
                </a:rPr>
                <a:t>معوّقات </a:t>
              </a:r>
              <a:r>
                <a:rPr lang="ar-EG" sz="2800" dirty="0" smtClean="0">
                  <a:solidFill>
                    <a:srgbClr val="9900CC"/>
                  </a:solidFill>
                  <a:cs typeface="AdvertisingBold" pitchFamily="2" charset="-78"/>
                </a:rPr>
                <a:t>التواصل والاتصال </a:t>
              </a:r>
              <a:r>
                <a:rPr lang="ar-SA" sz="2800" dirty="0" smtClean="0">
                  <a:solidFill>
                    <a:srgbClr val="9900CC"/>
                  </a:solidFill>
                  <a:cs typeface="AdvertisingBold" pitchFamily="2" charset="-78"/>
                </a:rPr>
                <a:t>مع </a:t>
              </a:r>
              <a:r>
                <a:rPr lang="ar-SA" sz="2800" dirty="0">
                  <a:solidFill>
                    <a:srgbClr val="9900CC"/>
                  </a:solidFill>
                  <a:cs typeface="AdvertisingBold" pitchFamily="2" charset="-78"/>
                </a:rPr>
                <a:t>الأبناء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200424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2326458" y="304800"/>
            <a:ext cx="4597529" cy="1473200"/>
            <a:chOff x="1882" y="165"/>
            <a:chExt cx="2114" cy="544"/>
          </a:xfrm>
        </p:grpSpPr>
        <p:sp>
          <p:nvSpPr>
            <p:cNvPr id="32772" name="Rectangle 4"/>
            <p:cNvSpPr>
              <a:spLocks noChangeArrowheads="1"/>
            </p:cNvSpPr>
            <p:nvPr/>
          </p:nvSpPr>
          <p:spPr bwMode="gray">
            <a:xfrm>
              <a:off x="1882" y="165"/>
              <a:ext cx="2114" cy="544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79216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79216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99190" dir="2388334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96969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sz="2800">
                <a:solidFill>
                  <a:srgbClr val="003366"/>
                </a:solidFill>
                <a:cs typeface="Al-Mothnna" pitchFamily="2" charset="-78"/>
              </a:endParaRPr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1901" y="215"/>
              <a:ext cx="2078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/>
              <a:r>
                <a:rPr lang="ar-SA" sz="3600" dirty="0">
                  <a:solidFill>
                    <a:srgbClr val="003366"/>
                  </a:solidFill>
                  <a:latin typeface="Times New Roman" pitchFamily="18" charset="0"/>
                  <a:cs typeface="AdvertisingBold" pitchFamily="2" charset="-78"/>
                </a:rPr>
                <a:t>عناصرالاتصال التي </a:t>
              </a:r>
              <a:r>
                <a:rPr lang="ar-SA" sz="3600" dirty="0" smtClean="0">
                  <a:solidFill>
                    <a:srgbClr val="003366"/>
                  </a:solidFill>
                  <a:latin typeface="Times New Roman" pitchFamily="18" charset="0"/>
                  <a:cs typeface="AdvertisingBold" pitchFamily="2" charset="-78"/>
                </a:rPr>
                <a:t>ذكرها الله</a:t>
              </a:r>
              <a:r>
                <a:rPr lang="ar-EG" sz="3600" dirty="0" smtClean="0">
                  <a:solidFill>
                    <a:srgbClr val="003366"/>
                  </a:solidFill>
                  <a:latin typeface="Times New Roman" pitchFamily="18" charset="0"/>
                  <a:cs typeface="AdvertisingBold" pitchFamily="2" charset="-78"/>
                </a:rPr>
                <a:t> سبحانه</a:t>
              </a:r>
              <a:r>
                <a:rPr lang="ar-SA" sz="3600" dirty="0" smtClean="0">
                  <a:solidFill>
                    <a:srgbClr val="003366"/>
                  </a:solidFill>
                  <a:latin typeface="Times New Roman" pitchFamily="18" charset="0"/>
                  <a:cs typeface="AdvertisingBold" pitchFamily="2" charset="-78"/>
                </a:rPr>
                <a:t> </a:t>
              </a:r>
              <a:endParaRPr lang="en-US" sz="3600" dirty="0">
                <a:solidFill>
                  <a:srgbClr val="003366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32805" name="Group 37"/>
          <p:cNvGrpSpPr>
            <a:grpSpLocks/>
          </p:cNvGrpSpPr>
          <p:nvPr/>
        </p:nvGrpSpPr>
        <p:grpSpPr bwMode="auto">
          <a:xfrm>
            <a:off x="3095625" y="2906713"/>
            <a:ext cx="3017838" cy="2001837"/>
            <a:chOff x="1950" y="2023"/>
            <a:chExt cx="1901" cy="1261"/>
          </a:xfrm>
        </p:grpSpPr>
        <p:grpSp>
          <p:nvGrpSpPr>
            <p:cNvPr id="32775" name="Group 7"/>
            <p:cNvGrpSpPr>
              <a:grpSpLocks/>
            </p:cNvGrpSpPr>
            <p:nvPr/>
          </p:nvGrpSpPr>
          <p:grpSpPr bwMode="auto">
            <a:xfrm>
              <a:off x="1950" y="2023"/>
              <a:ext cx="1901" cy="1261"/>
              <a:chOff x="2057" y="862"/>
              <a:chExt cx="1549" cy="1351"/>
            </a:xfrm>
          </p:grpSpPr>
          <p:sp>
            <p:nvSpPr>
              <p:cNvPr id="32776" name="AutoShape 8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77" name="AutoShape 9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78" name="AutoShape 10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CC99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2779" name="Rectangle 11"/>
            <p:cNvSpPr>
              <a:spLocks noChangeArrowheads="1"/>
            </p:cNvSpPr>
            <p:nvPr/>
          </p:nvSpPr>
          <p:spPr bwMode="auto">
            <a:xfrm>
              <a:off x="2152" y="2290"/>
              <a:ext cx="1540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 smtClean="0">
                  <a:solidFill>
                    <a:srgbClr val="800080"/>
                  </a:solidFill>
                  <a:cs typeface="AdvertisingBold" pitchFamily="2" charset="-78"/>
                </a:rPr>
                <a:t>العفو</a:t>
              </a:r>
              <a:endParaRPr lang="ar-EG" sz="2400" dirty="0">
                <a:solidFill>
                  <a:srgbClr val="800080"/>
                </a:solidFill>
                <a:cs typeface="AdvertisingBold" pitchFamily="2" charset="-78"/>
              </a:endParaRPr>
            </a:p>
            <a:p>
              <a:pPr algn="ctr" eaLnBrk="0" hangingPunct="0">
                <a:lnSpc>
                  <a:spcPct val="110000"/>
                </a:lnSpc>
              </a:pPr>
              <a:r>
                <a:rPr lang="ar-SA" sz="2400" dirty="0" smtClean="0">
                  <a:solidFill>
                    <a:srgbClr val="800080"/>
                  </a:solidFill>
                  <a:cs typeface="AdvertisingBold" pitchFamily="2" charset="-78"/>
                </a:rPr>
                <a:t>والتسامح</a:t>
              </a:r>
              <a:r>
                <a:rPr lang="ar-EG" sz="2400" dirty="0" smtClean="0">
                  <a:solidFill>
                    <a:srgbClr val="800080"/>
                  </a:solidFill>
                  <a:cs typeface="AdvertisingBold" pitchFamily="2" charset="-78"/>
                </a:rPr>
                <a:t>.</a:t>
              </a:r>
              <a:endParaRPr lang="en-US" dirty="0">
                <a:solidFill>
                  <a:srgbClr val="80008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2804" name="Group 36"/>
          <p:cNvGrpSpPr>
            <a:grpSpLocks/>
          </p:cNvGrpSpPr>
          <p:nvPr/>
        </p:nvGrpSpPr>
        <p:grpSpPr bwMode="auto">
          <a:xfrm>
            <a:off x="5378450" y="1878013"/>
            <a:ext cx="3024188" cy="2003425"/>
            <a:chOff x="3388" y="1375"/>
            <a:chExt cx="1905" cy="1262"/>
          </a:xfrm>
        </p:grpSpPr>
        <p:grpSp>
          <p:nvGrpSpPr>
            <p:cNvPr id="32781" name="Group 13"/>
            <p:cNvGrpSpPr>
              <a:grpSpLocks/>
            </p:cNvGrpSpPr>
            <p:nvPr/>
          </p:nvGrpSpPr>
          <p:grpSpPr bwMode="auto">
            <a:xfrm>
              <a:off x="3388" y="1375"/>
              <a:ext cx="1905" cy="1262"/>
              <a:chOff x="2057" y="862"/>
              <a:chExt cx="1549" cy="1351"/>
            </a:xfrm>
          </p:grpSpPr>
          <p:sp>
            <p:nvSpPr>
              <p:cNvPr id="32782" name="AutoShape 14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83" name="AutoShape 15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84" name="AutoShape 16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CC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3600" y="1796"/>
              <a:ext cx="1440" cy="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 smtClean="0">
                  <a:solidFill>
                    <a:srgbClr val="000099"/>
                  </a:solidFill>
                  <a:cs typeface="AdvertisingBold" pitchFamily="2" charset="-78"/>
                </a:rPr>
                <a:t>الرحمة</a:t>
              </a:r>
              <a:r>
                <a:rPr lang="ar-EG" sz="2400" dirty="0" smtClean="0">
                  <a:solidFill>
                    <a:srgbClr val="000099"/>
                  </a:solidFill>
                  <a:cs typeface="AdvertisingBold" pitchFamily="2" charset="-78"/>
                </a:rPr>
                <a:t>.</a:t>
              </a:r>
              <a:endParaRPr lang="en-US" dirty="0">
                <a:solidFill>
                  <a:srgbClr val="000099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2807" name="Group 39"/>
          <p:cNvGrpSpPr>
            <a:grpSpLocks/>
          </p:cNvGrpSpPr>
          <p:nvPr/>
        </p:nvGrpSpPr>
        <p:grpSpPr bwMode="auto">
          <a:xfrm>
            <a:off x="803275" y="3925888"/>
            <a:ext cx="3021013" cy="2005012"/>
            <a:chOff x="506" y="2665"/>
            <a:chExt cx="1903" cy="1263"/>
          </a:xfrm>
        </p:grpSpPr>
        <p:grpSp>
          <p:nvGrpSpPr>
            <p:cNvPr id="32787" name="Group 19"/>
            <p:cNvGrpSpPr>
              <a:grpSpLocks/>
            </p:cNvGrpSpPr>
            <p:nvPr/>
          </p:nvGrpSpPr>
          <p:grpSpPr bwMode="auto">
            <a:xfrm>
              <a:off x="506" y="2665"/>
              <a:ext cx="1903" cy="1263"/>
              <a:chOff x="1110" y="2656"/>
              <a:chExt cx="1549" cy="1351"/>
            </a:xfrm>
          </p:grpSpPr>
          <p:sp>
            <p:nvSpPr>
              <p:cNvPr id="32788" name="AutoShape 20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89" name="AutoShape 21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90" name="AutoShape 22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FF99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2791" name="Rectangle 23"/>
            <p:cNvSpPr>
              <a:spLocks noChangeArrowheads="1"/>
            </p:cNvSpPr>
            <p:nvPr/>
          </p:nvSpPr>
          <p:spPr bwMode="auto">
            <a:xfrm>
              <a:off x="873" y="3123"/>
              <a:ext cx="1174" cy="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 smtClean="0">
                  <a:solidFill>
                    <a:srgbClr val="663300"/>
                  </a:solidFill>
                  <a:cs typeface="AdvertisingBold" pitchFamily="2" charset="-78"/>
                </a:rPr>
                <a:t>الاستشارة</a:t>
              </a:r>
              <a:r>
                <a:rPr lang="ar-EG" sz="2400" dirty="0" smtClean="0">
                  <a:solidFill>
                    <a:srgbClr val="663300"/>
                  </a:solidFill>
                  <a:cs typeface="AdvertisingBold" pitchFamily="2" charset="-78"/>
                </a:rPr>
                <a:t>.</a:t>
              </a:r>
              <a:endParaRPr lang="en-US" sz="2400" dirty="0">
                <a:solidFill>
                  <a:srgbClr val="6633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2806" name="Group 38"/>
          <p:cNvGrpSpPr>
            <a:grpSpLocks/>
          </p:cNvGrpSpPr>
          <p:nvPr/>
        </p:nvGrpSpPr>
        <p:grpSpPr bwMode="auto">
          <a:xfrm>
            <a:off x="779463" y="1836738"/>
            <a:ext cx="3022600" cy="2005012"/>
            <a:chOff x="491" y="1349"/>
            <a:chExt cx="1904" cy="1263"/>
          </a:xfrm>
        </p:grpSpPr>
        <p:grpSp>
          <p:nvGrpSpPr>
            <p:cNvPr id="32793" name="Group 25"/>
            <p:cNvGrpSpPr>
              <a:grpSpLocks/>
            </p:cNvGrpSpPr>
            <p:nvPr/>
          </p:nvGrpSpPr>
          <p:grpSpPr bwMode="auto">
            <a:xfrm>
              <a:off x="491" y="1349"/>
              <a:ext cx="1904" cy="1263"/>
              <a:chOff x="3174" y="2656"/>
              <a:chExt cx="1549" cy="1351"/>
            </a:xfrm>
          </p:grpSpPr>
          <p:sp>
            <p:nvSpPr>
              <p:cNvPr id="32794" name="AutoShape 2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95" name="AutoShape 2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796" name="AutoShape 2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996633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873" y="1792"/>
              <a:ext cx="1122" cy="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 smtClean="0">
                  <a:solidFill>
                    <a:schemeClr val="bg1"/>
                  </a:solidFill>
                  <a:cs typeface="AdvertisingBold" pitchFamily="2" charset="-78"/>
                </a:rPr>
                <a:t>اللين</a:t>
              </a:r>
              <a:r>
                <a:rPr lang="ar-EG" sz="2400" dirty="0" smtClean="0">
                  <a:solidFill>
                    <a:schemeClr val="bg1"/>
                  </a:solidFill>
                  <a:cs typeface="AdvertisingBold" pitchFamily="2" charset="-78"/>
                </a:rPr>
                <a:t>.</a:t>
              </a:r>
              <a:endParaRPr lang="ar-EG" sz="20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2808" name="Group 40"/>
          <p:cNvGrpSpPr>
            <a:grpSpLocks/>
          </p:cNvGrpSpPr>
          <p:nvPr/>
        </p:nvGrpSpPr>
        <p:grpSpPr bwMode="auto">
          <a:xfrm>
            <a:off x="5408613" y="3949700"/>
            <a:ext cx="2994025" cy="2005013"/>
            <a:chOff x="3407" y="2680"/>
            <a:chExt cx="1886" cy="1263"/>
          </a:xfrm>
        </p:grpSpPr>
        <p:grpSp>
          <p:nvGrpSpPr>
            <p:cNvPr id="32799" name="Group 31"/>
            <p:cNvGrpSpPr>
              <a:grpSpLocks/>
            </p:cNvGrpSpPr>
            <p:nvPr/>
          </p:nvGrpSpPr>
          <p:grpSpPr bwMode="auto">
            <a:xfrm flipH="1">
              <a:off x="3407" y="2680"/>
              <a:ext cx="1886" cy="1263"/>
              <a:chOff x="3174" y="2656"/>
              <a:chExt cx="1549" cy="1351"/>
            </a:xfrm>
          </p:grpSpPr>
          <p:sp>
            <p:nvSpPr>
              <p:cNvPr id="32800" name="AutoShape 3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801" name="AutoShape 3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2802" name="AutoShape 3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99CC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3552" y="2995"/>
              <a:ext cx="1677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rtl="1" eaLnBrk="0" hangingPunct="0">
                <a:lnSpc>
                  <a:spcPct val="110000"/>
                </a:lnSpc>
              </a:pPr>
              <a:r>
                <a:rPr lang="ar-SA" sz="2400" dirty="0">
                  <a:solidFill>
                    <a:srgbClr val="006600"/>
                  </a:solidFill>
                  <a:cs typeface="AdvertisingBold" pitchFamily="2" charset="-78"/>
                </a:rPr>
                <a:t>الاستغفار والدعاء </a:t>
              </a:r>
              <a:r>
                <a:rPr lang="ar-SA" sz="2400" dirty="0" smtClean="0">
                  <a:solidFill>
                    <a:srgbClr val="006600"/>
                  </a:solidFill>
                  <a:cs typeface="AdvertisingBold" pitchFamily="2" charset="-78"/>
                </a:rPr>
                <a:t>للمحاور</a:t>
              </a:r>
              <a:r>
                <a:rPr lang="ar-EG" sz="2400" dirty="0" smtClean="0">
                  <a:solidFill>
                    <a:srgbClr val="006600"/>
                  </a:solidFill>
                  <a:cs typeface="AdvertisingBold" pitchFamily="2" charset="-78"/>
                </a:rPr>
                <a:t>.</a:t>
              </a:r>
              <a:endParaRPr lang="ar-SA" sz="2400" dirty="0">
                <a:solidFill>
                  <a:srgbClr val="006600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706360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74" name="Group 70"/>
          <p:cNvGrpSpPr>
            <a:grpSpLocks/>
          </p:cNvGrpSpPr>
          <p:nvPr/>
        </p:nvGrpSpPr>
        <p:grpSpPr bwMode="auto">
          <a:xfrm>
            <a:off x="1143000" y="5357812"/>
            <a:ext cx="6858000" cy="814387"/>
            <a:chOff x="720" y="3375"/>
            <a:chExt cx="4320" cy="513"/>
          </a:xfrm>
        </p:grpSpPr>
        <p:sp>
          <p:nvSpPr>
            <p:cNvPr id="21548" name="AutoShape 44"/>
            <p:cNvSpPr>
              <a:spLocks noChangeArrowheads="1"/>
            </p:cNvSpPr>
            <p:nvPr/>
          </p:nvSpPr>
          <p:spPr bwMode="auto">
            <a:xfrm>
              <a:off x="720" y="3375"/>
              <a:ext cx="4320" cy="51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3" name="Rectangle 59"/>
            <p:cNvSpPr>
              <a:spLocks noChangeArrowheads="1"/>
            </p:cNvSpPr>
            <p:nvPr/>
          </p:nvSpPr>
          <p:spPr bwMode="auto">
            <a:xfrm>
              <a:off x="780" y="3405"/>
              <a:ext cx="3888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  <a:tab pos="2286000" algn="l"/>
                </a:tabLst>
              </a:pPr>
              <a:r>
                <a:rPr lang="ar-EG" sz="2000" dirty="0" smtClean="0">
                  <a:solidFill>
                    <a:srgbClr val="990033"/>
                  </a:solidFill>
                  <a:cs typeface="AdvertisingBold" pitchFamily="2" charset="-78"/>
                </a:rPr>
                <a:t>أعِدْ </a:t>
              </a:r>
              <a:r>
                <a:rPr lang="ar-EG" sz="2000" dirty="0">
                  <a:solidFill>
                    <a:srgbClr val="990033"/>
                  </a:solidFill>
                  <a:cs typeface="AdvertisingBold" pitchFamily="2" charset="-78"/>
                </a:rPr>
                <a:t>بعض ما قال بأسلوبه هو، لتقلل من فرص حدوث الملل </a:t>
              </a:r>
              <a:r>
                <a:rPr lang="ar-EG" sz="2000" dirty="0" smtClean="0">
                  <a:solidFill>
                    <a:srgbClr val="990033"/>
                  </a:solidFill>
                  <a:cs typeface="AdvertisingBold" pitchFamily="2" charset="-78"/>
                </a:rPr>
                <a:t>منه. </a:t>
              </a:r>
              <a:endParaRPr lang="ar-EG" sz="2000" b="0" dirty="0">
                <a:solidFill>
                  <a:srgbClr val="990033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65" name="Group 61"/>
          <p:cNvGrpSpPr>
            <a:grpSpLocks/>
          </p:cNvGrpSpPr>
          <p:nvPr/>
        </p:nvGrpSpPr>
        <p:grpSpPr bwMode="auto">
          <a:xfrm>
            <a:off x="1723060" y="196518"/>
            <a:ext cx="5735638" cy="1093307"/>
            <a:chOff x="1872" y="528"/>
            <a:chExt cx="2208" cy="480"/>
          </a:xfrm>
        </p:grpSpPr>
        <p:grpSp>
          <p:nvGrpSpPr>
            <p:cNvPr id="21530" name="Group 26"/>
            <p:cNvGrpSpPr>
              <a:grpSpLocks/>
            </p:cNvGrpSpPr>
            <p:nvPr/>
          </p:nvGrpSpPr>
          <p:grpSpPr bwMode="auto">
            <a:xfrm>
              <a:off x="1872" y="528"/>
              <a:ext cx="2208" cy="480"/>
              <a:chOff x="406" y="980"/>
              <a:chExt cx="2330" cy="294"/>
            </a:xfrm>
          </p:grpSpPr>
          <p:sp>
            <p:nvSpPr>
              <p:cNvPr id="21531" name="AutoShape 27"/>
              <p:cNvSpPr>
                <a:spLocks noChangeArrowheads="1"/>
              </p:cNvSpPr>
              <p:nvPr/>
            </p:nvSpPr>
            <p:spPr bwMode="gray">
              <a:xfrm>
                <a:off x="406" y="980"/>
                <a:ext cx="2330" cy="29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289A8">
                      <a:gamma/>
                      <a:tint val="67059"/>
                      <a:invGamma/>
                    </a:srgbClr>
                  </a:gs>
                  <a:gs pos="100000">
                    <a:srgbClr val="3289A8"/>
                  </a:gs>
                </a:gsLst>
                <a:lin ang="0" scaled="1"/>
              </a:gradFill>
              <a:ln w="12700">
                <a:solidFill>
                  <a:srgbClr val="3289A8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1532" name="AutoShape 28"/>
              <p:cNvSpPr>
                <a:spLocks noChangeArrowheads="1"/>
              </p:cNvSpPr>
              <p:nvPr/>
            </p:nvSpPr>
            <p:spPr bwMode="gray">
              <a:xfrm flipH="1">
                <a:off x="2620" y="1005"/>
                <a:ext cx="104" cy="246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1533" name="AutoShape 29"/>
              <p:cNvSpPr>
                <a:spLocks noChangeArrowheads="1"/>
              </p:cNvSpPr>
              <p:nvPr/>
            </p:nvSpPr>
            <p:spPr bwMode="gray">
              <a:xfrm>
                <a:off x="420" y="1006"/>
                <a:ext cx="104" cy="242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21564" name="Rectangle 60"/>
            <p:cNvSpPr>
              <a:spLocks noChangeArrowheads="1"/>
            </p:cNvSpPr>
            <p:nvPr/>
          </p:nvSpPr>
          <p:spPr bwMode="auto">
            <a:xfrm>
              <a:off x="1877" y="570"/>
              <a:ext cx="2184" cy="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خطوات </a:t>
              </a:r>
              <a:r>
                <a:rPr lang="ar-EG" sz="2800" dirty="0">
                  <a:solidFill>
                    <a:schemeClr val="bg1"/>
                  </a:solidFill>
                  <a:cs typeface="AdvertisingBold" pitchFamily="2" charset="-78"/>
                </a:rPr>
                <a:t>للاتصال الفعال 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والإيجابي </a:t>
              </a:r>
              <a:r>
                <a:rPr lang="ar-EG" sz="2800" dirty="0">
                  <a:solidFill>
                    <a:schemeClr val="bg1"/>
                  </a:solidFill>
                  <a:cs typeface="AdvertisingBold" pitchFamily="2" charset="-78"/>
                </a:rPr>
                <a:t>مع الأبناء </a:t>
              </a:r>
              <a:endParaRPr lang="en-US" sz="28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70" name="Group 66"/>
          <p:cNvGrpSpPr>
            <a:grpSpLocks/>
          </p:cNvGrpSpPr>
          <p:nvPr/>
        </p:nvGrpSpPr>
        <p:grpSpPr bwMode="auto">
          <a:xfrm>
            <a:off x="1161879" y="1616870"/>
            <a:ext cx="6858000" cy="814388"/>
            <a:chOff x="720" y="1152"/>
            <a:chExt cx="4320" cy="513"/>
          </a:xfrm>
        </p:grpSpPr>
        <p:sp>
          <p:nvSpPr>
            <p:cNvPr id="21529" name="AutoShape 25"/>
            <p:cNvSpPr>
              <a:spLocks noChangeArrowheads="1"/>
            </p:cNvSpPr>
            <p:nvPr/>
          </p:nvSpPr>
          <p:spPr bwMode="auto">
            <a:xfrm>
              <a:off x="720" y="1152"/>
              <a:ext cx="4320" cy="51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6" name="Rectangle 62"/>
            <p:cNvSpPr>
              <a:spLocks noChangeArrowheads="1"/>
            </p:cNvSpPr>
            <p:nvPr/>
          </p:nvSpPr>
          <p:spPr bwMode="auto">
            <a:xfrm>
              <a:off x="768" y="1320"/>
              <a:ext cx="40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000" dirty="0" smtClean="0">
                  <a:solidFill>
                    <a:srgbClr val="CC9900"/>
                  </a:solidFill>
                  <a:cs typeface="AdvertisingBold" pitchFamily="2" charset="-78"/>
                </a:rPr>
                <a:t>لا </a:t>
              </a:r>
              <a:r>
                <a:rPr lang="ar-EG" sz="2000" dirty="0">
                  <a:solidFill>
                    <a:srgbClr val="CC9900"/>
                  </a:solidFill>
                  <a:cs typeface="AdvertisingBold" pitchFamily="2" charset="-78"/>
                </a:rPr>
                <a:t>تلتفت بوجهك عنه؛ فإن ذلك يوحي بقلة اهتمامك </a:t>
              </a:r>
              <a:r>
                <a:rPr lang="ar-EG" sz="2000" dirty="0" smtClean="0">
                  <a:solidFill>
                    <a:srgbClr val="CC9900"/>
                  </a:solidFill>
                  <a:cs typeface="AdvertisingBold" pitchFamily="2" charset="-78"/>
                </a:rPr>
                <a:t>به.</a:t>
              </a:r>
              <a:endParaRPr lang="en-US" sz="2000" b="0" dirty="0">
                <a:solidFill>
                  <a:srgbClr val="CC99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71" name="Group 67"/>
          <p:cNvGrpSpPr>
            <a:grpSpLocks/>
          </p:cNvGrpSpPr>
          <p:nvPr/>
        </p:nvGrpSpPr>
        <p:grpSpPr bwMode="auto">
          <a:xfrm>
            <a:off x="1143000" y="2514599"/>
            <a:ext cx="6858000" cy="812800"/>
            <a:chOff x="720" y="1706"/>
            <a:chExt cx="4320" cy="512"/>
          </a:xfrm>
        </p:grpSpPr>
        <p:sp>
          <p:nvSpPr>
            <p:cNvPr id="21528" name="AutoShape 24"/>
            <p:cNvSpPr>
              <a:spLocks noChangeArrowheads="1"/>
            </p:cNvSpPr>
            <p:nvPr/>
          </p:nvSpPr>
          <p:spPr bwMode="auto">
            <a:xfrm>
              <a:off x="720" y="1706"/>
              <a:ext cx="4320" cy="51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7" name="Rectangle 63"/>
            <p:cNvSpPr>
              <a:spLocks noChangeArrowheads="1"/>
            </p:cNvSpPr>
            <p:nvPr/>
          </p:nvSpPr>
          <p:spPr bwMode="auto">
            <a:xfrm>
              <a:off x="768" y="1728"/>
              <a:ext cx="393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000" dirty="0">
                  <a:solidFill>
                    <a:srgbClr val="9900CC"/>
                  </a:solidFill>
                  <a:cs typeface="AdvertisingBold" pitchFamily="2" charset="-78"/>
                </a:rPr>
                <a:t>تواصل معه جسديًا؛ من خلال لمسة حنان،وتشابك أيد ،واحتضان،وتربت على </a:t>
              </a:r>
              <a:r>
                <a:rPr lang="ar-EG" sz="2000" dirty="0" smtClean="0">
                  <a:solidFill>
                    <a:srgbClr val="9900CC"/>
                  </a:solidFill>
                  <a:cs typeface="AdvertisingBold" pitchFamily="2" charset="-78"/>
                </a:rPr>
                <a:t>كتفيه. </a:t>
              </a:r>
              <a:endParaRPr lang="en-US" sz="2000" b="0" dirty="0">
                <a:solidFill>
                  <a:srgbClr val="9900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73" name="Group 69"/>
          <p:cNvGrpSpPr>
            <a:grpSpLocks/>
          </p:cNvGrpSpPr>
          <p:nvPr/>
        </p:nvGrpSpPr>
        <p:grpSpPr bwMode="auto">
          <a:xfrm>
            <a:off x="1143000" y="4478345"/>
            <a:ext cx="6858000" cy="814388"/>
            <a:chOff x="720" y="2821"/>
            <a:chExt cx="4320" cy="513"/>
          </a:xfrm>
        </p:grpSpPr>
        <p:sp>
          <p:nvSpPr>
            <p:cNvPr id="21538" name="AutoShape 34"/>
            <p:cNvSpPr>
              <a:spLocks noChangeArrowheads="1"/>
            </p:cNvSpPr>
            <p:nvPr/>
          </p:nvSpPr>
          <p:spPr bwMode="auto">
            <a:xfrm>
              <a:off x="720" y="2821"/>
              <a:ext cx="4320" cy="51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69" name="Rectangle 65"/>
            <p:cNvSpPr>
              <a:spLocks noChangeArrowheads="1"/>
            </p:cNvSpPr>
            <p:nvPr/>
          </p:nvSpPr>
          <p:spPr bwMode="auto">
            <a:xfrm>
              <a:off x="768" y="2830"/>
              <a:ext cx="40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000" dirty="0">
                  <a:solidFill>
                    <a:srgbClr val="00B050"/>
                  </a:solidFill>
                  <a:cs typeface="AdvertisingBold" pitchFamily="2" charset="-78"/>
                </a:rPr>
                <a:t>ابتسم باستمرار،ولا تنظر إلى الساعة،ولا تؤقت </a:t>
              </a:r>
              <a:r>
                <a:rPr lang="ar-EG" sz="2000" dirty="0" smtClean="0">
                  <a:solidFill>
                    <a:srgbClr val="00B050"/>
                  </a:solidFill>
                  <a:cs typeface="AdvertisingBold" pitchFamily="2" charset="-78"/>
                </a:rPr>
                <a:t>لكلامه.</a:t>
              </a:r>
              <a:endParaRPr lang="ar-EG" sz="2000" dirty="0">
                <a:solidFill>
                  <a:srgbClr val="00B05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58" name="Group 54"/>
          <p:cNvGrpSpPr>
            <a:grpSpLocks/>
          </p:cNvGrpSpPr>
          <p:nvPr/>
        </p:nvGrpSpPr>
        <p:grpSpPr bwMode="auto">
          <a:xfrm>
            <a:off x="7458697" y="1816895"/>
            <a:ext cx="836613" cy="533400"/>
            <a:chOff x="4704" y="1248"/>
            <a:chExt cx="527" cy="336"/>
          </a:xfrm>
        </p:grpSpPr>
        <p:sp>
          <p:nvSpPr>
            <p:cNvPr id="21534" name="AutoShape 30"/>
            <p:cNvSpPr>
              <a:spLocks noChangeArrowheads="1"/>
            </p:cNvSpPr>
            <p:nvPr/>
          </p:nvSpPr>
          <p:spPr bwMode="gray">
            <a:xfrm flipH="1">
              <a:off x="4704" y="1248"/>
              <a:ext cx="527" cy="330"/>
            </a:xfrm>
            <a:prstGeom prst="homePlate">
              <a:avLst>
                <a:gd name="adj" fmla="val 23925"/>
              </a:avLst>
            </a:prstGeom>
            <a:gradFill rotWithShape="1">
              <a:gsLst>
                <a:gs pos="0">
                  <a:srgbClr val="C98C4F"/>
                </a:gs>
                <a:gs pos="100000">
                  <a:srgbClr val="C98C4F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1" name="Text Box 47"/>
            <p:cNvSpPr txBox="1">
              <a:spLocks noChangeArrowheads="1"/>
            </p:cNvSpPr>
            <p:nvPr/>
          </p:nvSpPr>
          <p:spPr bwMode="auto">
            <a:xfrm>
              <a:off x="4752" y="1257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559" name="Group 55"/>
          <p:cNvGrpSpPr>
            <a:grpSpLocks/>
          </p:cNvGrpSpPr>
          <p:nvPr/>
        </p:nvGrpSpPr>
        <p:grpSpPr bwMode="auto">
          <a:xfrm>
            <a:off x="7468964" y="2659855"/>
            <a:ext cx="838200" cy="522288"/>
            <a:chOff x="4704" y="1776"/>
            <a:chExt cx="528" cy="329"/>
          </a:xfrm>
        </p:grpSpPr>
        <p:sp>
          <p:nvSpPr>
            <p:cNvPr id="21536" name="AutoShape 32"/>
            <p:cNvSpPr>
              <a:spLocks noChangeArrowheads="1"/>
            </p:cNvSpPr>
            <p:nvPr/>
          </p:nvSpPr>
          <p:spPr bwMode="gray">
            <a:xfrm flipH="1">
              <a:off x="4704" y="1776"/>
              <a:ext cx="527" cy="329"/>
            </a:xfrm>
            <a:prstGeom prst="homePlate">
              <a:avLst>
                <a:gd name="adj" fmla="val 23998"/>
              </a:avLst>
            </a:prstGeom>
            <a:gradFill rotWithShape="1">
              <a:gsLst>
                <a:gs pos="0">
                  <a:srgbClr val="9461CD"/>
                </a:gs>
                <a:gs pos="100000">
                  <a:srgbClr val="9461CD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2" name="Text Box 48"/>
            <p:cNvSpPr txBox="1">
              <a:spLocks noChangeArrowheads="1"/>
            </p:cNvSpPr>
            <p:nvPr/>
          </p:nvSpPr>
          <p:spPr bwMode="auto">
            <a:xfrm>
              <a:off x="4800" y="1776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561" name="Group 57"/>
          <p:cNvGrpSpPr>
            <a:grpSpLocks/>
          </p:cNvGrpSpPr>
          <p:nvPr/>
        </p:nvGrpSpPr>
        <p:grpSpPr bwMode="auto">
          <a:xfrm>
            <a:off x="7467600" y="4583113"/>
            <a:ext cx="838200" cy="584200"/>
            <a:chOff x="4704" y="2887"/>
            <a:chExt cx="528" cy="368"/>
          </a:xfrm>
        </p:grpSpPr>
        <p:sp>
          <p:nvSpPr>
            <p:cNvPr id="21542" name="AutoShape 38"/>
            <p:cNvSpPr>
              <a:spLocks noChangeArrowheads="1"/>
            </p:cNvSpPr>
            <p:nvPr/>
          </p:nvSpPr>
          <p:spPr bwMode="gray">
            <a:xfrm flipH="1">
              <a:off x="4704" y="2887"/>
              <a:ext cx="527" cy="329"/>
            </a:xfrm>
            <a:prstGeom prst="homePlate">
              <a:avLst>
                <a:gd name="adj" fmla="val 23998"/>
              </a:avLst>
            </a:prstGeom>
            <a:gradFill rotWithShape="1">
              <a:gsLst>
                <a:gs pos="0">
                  <a:srgbClr val="3FBB83"/>
                </a:gs>
                <a:gs pos="100000">
                  <a:srgbClr val="3FBB83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6" name="Text Box 52"/>
            <p:cNvSpPr txBox="1">
              <a:spLocks noChangeArrowheads="1"/>
            </p:cNvSpPr>
            <p:nvPr/>
          </p:nvSpPr>
          <p:spPr bwMode="auto">
            <a:xfrm>
              <a:off x="4800" y="2928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7467600" y="5486400"/>
            <a:ext cx="838200" cy="522288"/>
            <a:chOff x="4704" y="3456"/>
            <a:chExt cx="528" cy="329"/>
          </a:xfrm>
        </p:grpSpPr>
        <p:sp>
          <p:nvSpPr>
            <p:cNvPr id="21550" name="AutoShape 46"/>
            <p:cNvSpPr>
              <a:spLocks noChangeArrowheads="1"/>
            </p:cNvSpPr>
            <p:nvPr/>
          </p:nvSpPr>
          <p:spPr bwMode="gray">
            <a:xfrm flipH="1">
              <a:off x="4704" y="3456"/>
              <a:ext cx="527" cy="329"/>
            </a:xfrm>
            <a:prstGeom prst="homePlate">
              <a:avLst>
                <a:gd name="adj" fmla="val 23998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7" name="Text Box 53"/>
            <p:cNvSpPr txBox="1">
              <a:spLocks noChangeArrowheads="1"/>
            </p:cNvSpPr>
            <p:nvPr/>
          </p:nvSpPr>
          <p:spPr bwMode="auto">
            <a:xfrm>
              <a:off x="4800" y="3456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23950" y="3451807"/>
            <a:ext cx="6877050" cy="1000475"/>
            <a:chOff x="1123950" y="3451807"/>
            <a:chExt cx="6877050" cy="1000475"/>
          </a:xfrm>
        </p:grpSpPr>
        <p:grpSp>
          <p:nvGrpSpPr>
            <p:cNvPr id="21572" name="Group 68"/>
            <p:cNvGrpSpPr>
              <a:grpSpLocks/>
            </p:cNvGrpSpPr>
            <p:nvPr/>
          </p:nvGrpSpPr>
          <p:grpSpPr bwMode="auto">
            <a:xfrm>
              <a:off x="1123950" y="3451807"/>
              <a:ext cx="6877050" cy="949169"/>
              <a:chOff x="708" y="2263"/>
              <a:chExt cx="4332" cy="514"/>
            </a:xfrm>
          </p:grpSpPr>
          <p:sp>
            <p:nvSpPr>
              <p:cNvPr id="21539" name="AutoShape 35"/>
              <p:cNvSpPr>
                <a:spLocks noChangeArrowheads="1"/>
              </p:cNvSpPr>
              <p:nvPr/>
            </p:nvSpPr>
            <p:spPr bwMode="auto">
              <a:xfrm>
                <a:off x="720" y="2263"/>
                <a:ext cx="4320" cy="51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/>
                  </a:gs>
                  <a:gs pos="50000">
                    <a:srgbClr val="EAEAEA"/>
                  </a:gs>
                  <a:gs pos="100000">
                    <a:srgbClr val="FFFFFF"/>
                  </a:gs>
                </a:gsLst>
                <a:lin ang="2700000" scaled="1"/>
              </a:gradFill>
              <a:ln w="15875">
                <a:solidFill>
                  <a:srgbClr val="B2B2B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1568" name="Rectangle 64"/>
              <p:cNvSpPr>
                <a:spLocks noChangeArrowheads="1"/>
              </p:cNvSpPr>
              <p:nvPr/>
            </p:nvSpPr>
            <p:spPr bwMode="auto">
              <a:xfrm>
                <a:off x="708" y="2396"/>
                <a:ext cx="4032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endParaRPr lang="en-US" b="0" dirty="0">
                  <a:solidFill>
                    <a:srgbClr val="3366CC"/>
                  </a:solidFill>
                  <a:cs typeface="AdvertisingBold" pitchFamily="2" charset="-78"/>
                </a:endParaRP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1238250" y="3467397"/>
              <a:ext cx="6220447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EG" sz="2000" dirty="0">
                  <a:solidFill>
                    <a:srgbClr val="3366CC"/>
                  </a:solidFill>
                  <a:cs typeface="AdvertisingBold" pitchFamily="2" charset="-78"/>
                </a:rPr>
                <a:t>علق على مايقوله ابنك مبديًا تفهمك لما يقول</a:t>
              </a:r>
              <a:r>
                <a:rPr lang="ar-EG" sz="2000" dirty="0" smtClean="0">
                  <a:solidFill>
                    <a:srgbClr val="3366CC"/>
                  </a:solidFill>
                  <a:cs typeface="AdvertisingBold" pitchFamily="2" charset="-78"/>
                </a:rPr>
                <a:t>؛ </a:t>
              </a:r>
              <a:r>
                <a:rPr lang="ar-EG" sz="2000" dirty="0">
                  <a:solidFill>
                    <a:srgbClr val="3366CC"/>
                  </a:solidFill>
                  <a:cs typeface="AdvertisingBold" pitchFamily="2" charset="-78"/>
                </a:rPr>
                <a:t>ممايوحي </a:t>
              </a:r>
              <a:r>
                <a:rPr lang="ar-EG" sz="2000" dirty="0" smtClean="0">
                  <a:solidFill>
                    <a:srgbClr val="3366CC"/>
                  </a:solidFill>
                  <a:cs typeface="AdvertisingBold" pitchFamily="2" charset="-78"/>
                </a:rPr>
                <a:t>لابنك </a:t>
              </a:r>
              <a:r>
                <a:rPr lang="ar-EG" sz="2000" dirty="0">
                  <a:solidFill>
                    <a:srgbClr val="3366CC"/>
                  </a:solidFill>
                  <a:cs typeface="AdvertisingBold" pitchFamily="2" charset="-78"/>
                </a:rPr>
                <a:t>بالطمأنينة إلى استماعك </a:t>
              </a:r>
              <a:r>
                <a:rPr lang="ar-EG" sz="2000" dirty="0" smtClean="0">
                  <a:solidFill>
                    <a:srgbClr val="3366CC"/>
                  </a:solidFill>
                  <a:cs typeface="AdvertisingBold" pitchFamily="2" charset="-78"/>
                </a:rPr>
                <a:t>واهتمامك.</a:t>
              </a:r>
              <a:endParaRPr lang="en-US" sz="2000" dirty="0">
                <a:solidFill>
                  <a:srgbClr val="3366CC"/>
                </a:solidFill>
                <a:cs typeface="AdvertisingBold" pitchFamily="2" charset="-78"/>
              </a:endParaRPr>
            </a:p>
            <a:p>
              <a:pPr algn="ctr"/>
              <a:r>
                <a:rPr lang="en-US" dirty="0" smtClean="0">
                  <a:solidFill>
                    <a:srgbClr val="3366CC"/>
                  </a:solidFill>
                  <a:cs typeface="AdvertisingBold" pitchFamily="2" charset="-78"/>
                </a:rPr>
                <a:t> </a:t>
              </a:r>
              <a:r>
                <a:rPr lang="ar-EG" dirty="0" smtClean="0">
                  <a:solidFill>
                    <a:srgbClr val="3366CC"/>
                  </a:solidFill>
                  <a:cs typeface="AdvertisingBold" pitchFamily="2" charset="-78"/>
                </a:rPr>
                <a:t> </a:t>
              </a:r>
              <a:endParaRPr lang="ar-EG" dirty="0">
                <a:solidFill>
                  <a:srgbClr val="3366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1560" name="Group 56"/>
          <p:cNvGrpSpPr>
            <a:grpSpLocks/>
          </p:cNvGrpSpPr>
          <p:nvPr/>
        </p:nvGrpSpPr>
        <p:grpSpPr bwMode="auto">
          <a:xfrm>
            <a:off x="7457110" y="3659648"/>
            <a:ext cx="838200" cy="585788"/>
            <a:chOff x="4704" y="2310"/>
            <a:chExt cx="528" cy="369"/>
          </a:xfrm>
        </p:grpSpPr>
        <p:sp>
          <p:nvSpPr>
            <p:cNvPr id="21540" name="AutoShape 36"/>
            <p:cNvSpPr>
              <a:spLocks noChangeArrowheads="1"/>
            </p:cNvSpPr>
            <p:nvPr/>
          </p:nvSpPr>
          <p:spPr bwMode="gray">
            <a:xfrm flipH="1">
              <a:off x="4704" y="2310"/>
              <a:ext cx="527" cy="330"/>
            </a:xfrm>
            <a:prstGeom prst="homePlate">
              <a:avLst>
                <a:gd name="adj" fmla="val 23925"/>
              </a:avLst>
            </a:prstGeom>
            <a:gradFill rotWithShape="1">
              <a:gsLst>
                <a:gs pos="0">
                  <a:srgbClr val="4E8DDA"/>
                </a:gs>
                <a:gs pos="100000">
                  <a:srgbClr val="4E8DDA">
                    <a:gamma/>
                    <a:shade val="62745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FE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1555" name="Text Box 51"/>
            <p:cNvSpPr txBox="1">
              <a:spLocks noChangeArrowheads="1"/>
            </p:cNvSpPr>
            <p:nvPr/>
          </p:nvSpPr>
          <p:spPr bwMode="auto">
            <a:xfrm>
              <a:off x="4800" y="2352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800" b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651271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2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1000"/>
                                        <p:tgtEl>
                                          <p:spTgt spid="2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1000"/>
                                        <p:tgtEl>
                                          <p:spTgt spid="2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8" dur="1000"/>
                                        <p:tgtEl>
                                          <p:spTgt spid="2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10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0" name="Group 70"/>
          <p:cNvGrpSpPr>
            <a:grpSpLocks/>
          </p:cNvGrpSpPr>
          <p:nvPr/>
        </p:nvGrpSpPr>
        <p:grpSpPr bwMode="auto">
          <a:xfrm>
            <a:off x="2941638" y="4800600"/>
            <a:ext cx="3273425" cy="1219200"/>
            <a:chOff x="2160" y="3072"/>
            <a:chExt cx="1440" cy="624"/>
          </a:xfrm>
        </p:grpSpPr>
        <p:sp>
          <p:nvSpPr>
            <p:cNvPr id="10294" name="AutoShape 54"/>
            <p:cNvSpPr>
              <a:spLocks noChangeArrowheads="1"/>
            </p:cNvSpPr>
            <p:nvPr/>
          </p:nvSpPr>
          <p:spPr bwMode="gray">
            <a:xfrm>
              <a:off x="2160" y="3072"/>
              <a:ext cx="1440" cy="62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5000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6" name="Rectangle 56"/>
            <p:cNvSpPr>
              <a:spLocks noChangeArrowheads="1"/>
            </p:cNvSpPr>
            <p:nvPr/>
          </p:nvSpPr>
          <p:spPr bwMode="auto">
            <a:xfrm>
              <a:off x="2185" y="3267"/>
              <a:ext cx="1415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000" dirty="0">
                  <a:ea typeface="Times New Roman" pitchFamily="18" charset="0"/>
                  <a:cs typeface="AdvertisingBold" pitchFamily="2" charset="-78"/>
                </a:rPr>
                <a:t>قبول الحق ولو كان من </a:t>
              </a:r>
              <a:r>
                <a:rPr lang="ar-EG" sz="2000" dirty="0" smtClean="0">
                  <a:ea typeface="Times New Roman" pitchFamily="18" charset="0"/>
                  <a:cs typeface="AdvertisingBold" pitchFamily="2" charset="-78"/>
                </a:rPr>
                <a:t>صغيرالسن </a:t>
              </a:r>
              <a:r>
                <a:rPr lang="ar-EG" sz="2000" dirty="0">
                  <a:ea typeface="Times New Roman" pitchFamily="18" charset="0"/>
                  <a:cs typeface="AdvertisingBold" pitchFamily="2" charset="-78"/>
                </a:rPr>
                <a:t>أثناء </a:t>
              </a:r>
              <a:r>
                <a:rPr lang="ar-EG" sz="2000" dirty="0" smtClean="0">
                  <a:ea typeface="Times New Roman" pitchFamily="18" charset="0"/>
                  <a:cs typeface="AdvertisingBold" pitchFamily="2" charset="-78"/>
                </a:rPr>
                <a:t>الحوار.</a:t>
              </a:r>
              <a:endParaRPr lang="ar-SA" sz="2000" b="0" dirty="0">
                <a:ea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10311" name="Group 71"/>
          <p:cNvGrpSpPr>
            <a:grpSpLocks/>
          </p:cNvGrpSpPr>
          <p:nvPr/>
        </p:nvGrpSpPr>
        <p:grpSpPr bwMode="auto">
          <a:xfrm>
            <a:off x="2816738" y="1666101"/>
            <a:ext cx="3602038" cy="3395193"/>
            <a:chOff x="1959" y="1248"/>
            <a:chExt cx="1827" cy="1705"/>
          </a:xfrm>
        </p:grpSpPr>
        <p:grpSp>
          <p:nvGrpSpPr>
            <p:cNvPr id="10270" name="Group 30"/>
            <p:cNvGrpSpPr>
              <a:grpSpLocks/>
            </p:cNvGrpSpPr>
            <p:nvPr/>
          </p:nvGrpSpPr>
          <p:grpSpPr bwMode="auto">
            <a:xfrm>
              <a:off x="1959" y="1248"/>
              <a:ext cx="1827" cy="1705"/>
              <a:chOff x="1872" y="1824"/>
              <a:chExt cx="2014" cy="1821"/>
            </a:xfrm>
          </p:grpSpPr>
          <p:sp>
            <p:nvSpPr>
              <p:cNvPr id="10271" name="AutoShape 31"/>
              <p:cNvSpPr>
                <a:spLocks noChangeArrowheads="1"/>
              </p:cNvSpPr>
              <p:nvPr/>
            </p:nvSpPr>
            <p:spPr bwMode="gray">
              <a:xfrm rot="16200000" flipH="1">
                <a:off x="1820" y="252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rgbClr val="003366"/>
                  </a:gs>
                  <a:gs pos="100000">
                    <a:srgbClr val="003366">
                      <a:gamma/>
                      <a:tint val="39216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0272" name="AutoShape 32"/>
              <p:cNvSpPr>
                <a:spLocks noChangeArrowheads="1"/>
              </p:cNvSpPr>
              <p:nvPr/>
            </p:nvSpPr>
            <p:spPr bwMode="gray">
              <a:xfrm rot="5400000" flipH="1">
                <a:off x="3628" y="249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rgbClr val="003366"/>
                  </a:gs>
                  <a:gs pos="100000">
                    <a:srgbClr val="003366">
                      <a:gamma/>
                      <a:tint val="39216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0273" name="AutoShape 33"/>
              <p:cNvSpPr>
                <a:spLocks noChangeArrowheads="1"/>
              </p:cNvSpPr>
              <p:nvPr/>
            </p:nvSpPr>
            <p:spPr bwMode="gray">
              <a:xfrm rot="10800000" flipH="1">
                <a:off x="2725" y="3439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rgbClr val="003366"/>
                  </a:gs>
                  <a:gs pos="100000">
                    <a:srgbClr val="003366">
                      <a:gamma/>
                      <a:tint val="39216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0274" name="Oval 34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0275" name="Oval 35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0276" name="Oval 36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99CC">
                      <a:gamma/>
                      <a:tint val="0"/>
                      <a:invGamma/>
                    </a:srgbClr>
                  </a:gs>
                  <a:gs pos="50000">
                    <a:srgbClr val="0099CC"/>
                  </a:gs>
                  <a:gs pos="100000">
                    <a:srgbClr val="0099CC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ar-EG"/>
              </a:p>
            </p:txBody>
          </p:sp>
          <p:sp>
            <p:nvSpPr>
              <p:cNvPr id="10277" name="Oval 37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ar-EG"/>
              </a:p>
            </p:txBody>
          </p:sp>
          <p:sp>
            <p:nvSpPr>
              <p:cNvPr id="10278" name="Oval 38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0099CC">
                      <a:gamma/>
                      <a:shade val="54118"/>
                      <a:invGamma/>
                    </a:srgbClr>
                  </a:gs>
                  <a:gs pos="50000">
                    <a:srgbClr val="0099CC"/>
                  </a:gs>
                  <a:gs pos="100000">
                    <a:srgbClr val="0099CC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ar-EG"/>
              </a:p>
            </p:txBody>
          </p:sp>
          <p:sp>
            <p:nvSpPr>
              <p:cNvPr id="10279" name="Oval 39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ln/>
              <a:ex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endParaRPr lang="ar-EG"/>
              </a:p>
            </p:txBody>
          </p:sp>
        </p:grpSp>
        <p:sp>
          <p:nvSpPr>
            <p:cNvPr id="10297" name="Rectangle 57"/>
            <p:cNvSpPr>
              <a:spLocks noChangeArrowheads="1"/>
            </p:cNvSpPr>
            <p:nvPr/>
          </p:nvSpPr>
          <p:spPr bwMode="auto">
            <a:xfrm>
              <a:off x="2381" y="1624"/>
              <a:ext cx="994" cy="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صفات يجب أن يتحلى بها المُربون </a:t>
              </a:r>
              <a:endParaRPr lang="en-US" sz="2800" b="0" dirty="0">
                <a:cs typeface="AdvertisingBold" pitchFamily="2" charset="-78"/>
              </a:endParaRPr>
            </a:p>
          </p:txBody>
        </p:sp>
      </p:grpSp>
      <p:grpSp>
        <p:nvGrpSpPr>
          <p:cNvPr id="10306" name="Group 66"/>
          <p:cNvGrpSpPr>
            <a:grpSpLocks/>
          </p:cNvGrpSpPr>
          <p:nvPr/>
        </p:nvGrpSpPr>
        <p:grpSpPr bwMode="auto">
          <a:xfrm>
            <a:off x="6157913" y="3359813"/>
            <a:ext cx="2370137" cy="1212187"/>
            <a:chOff x="3888" y="2258"/>
            <a:chExt cx="1493" cy="622"/>
          </a:xfrm>
        </p:grpSpPr>
        <p:sp>
          <p:nvSpPr>
            <p:cNvPr id="10283" name="AutoShape 43"/>
            <p:cNvSpPr>
              <a:spLocks noChangeArrowheads="1"/>
            </p:cNvSpPr>
            <p:nvPr/>
          </p:nvSpPr>
          <p:spPr bwMode="gray">
            <a:xfrm>
              <a:off x="3888" y="2258"/>
              <a:ext cx="1440" cy="622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0" name="Rectangle 60"/>
            <p:cNvSpPr>
              <a:spLocks noChangeArrowheads="1"/>
            </p:cNvSpPr>
            <p:nvPr/>
          </p:nvSpPr>
          <p:spPr bwMode="auto">
            <a:xfrm>
              <a:off x="3924" y="2459"/>
              <a:ext cx="1457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2000" dirty="0">
                  <a:solidFill>
                    <a:srgbClr val="000000"/>
                  </a:solidFill>
                  <a:cs typeface="AdvertisingBold" pitchFamily="2" charset="-78"/>
                </a:rPr>
                <a:t>تصحيح الخطأ </a:t>
              </a:r>
              <a:r>
                <a:rPr lang="en-US" sz="2000" dirty="0" smtClean="0">
                  <a:solidFill>
                    <a:srgbClr val="000000"/>
                  </a:solidFill>
                  <a:cs typeface="AdvertisingBold" pitchFamily="2" charset="-78"/>
                </a:rPr>
                <a:t>.</a:t>
              </a:r>
              <a:r>
                <a:rPr lang="ar-SA" sz="2000" dirty="0" smtClean="0">
                  <a:solidFill>
                    <a:srgbClr val="000000"/>
                  </a:solidFill>
                  <a:cs typeface="AdvertisingBold" pitchFamily="2" charset="-78"/>
                </a:rPr>
                <a:t>بالحوار</a:t>
              </a:r>
              <a:endParaRPr lang="en-US" sz="2000" b="0" dirty="0">
                <a:solidFill>
                  <a:srgbClr val="0000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0307" name="Group 67"/>
          <p:cNvGrpSpPr>
            <a:grpSpLocks/>
          </p:cNvGrpSpPr>
          <p:nvPr/>
        </p:nvGrpSpPr>
        <p:grpSpPr bwMode="auto">
          <a:xfrm>
            <a:off x="747713" y="3359814"/>
            <a:ext cx="2312988" cy="1209012"/>
            <a:chOff x="480" y="2256"/>
            <a:chExt cx="1457" cy="622"/>
          </a:xfrm>
        </p:grpSpPr>
        <p:sp>
          <p:nvSpPr>
            <p:cNvPr id="10280" name="AutoShape 40"/>
            <p:cNvSpPr>
              <a:spLocks noChangeArrowheads="1"/>
            </p:cNvSpPr>
            <p:nvPr/>
          </p:nvSpPr>
          <p:spPr bwMode="gray">
            <a:xfrm>
              <a:off x="480" y="2256"/>
              <a:ext cx="1382" cy="622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/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3" name="Rectangle 63"/>
            <p:cNvSpPr>
              <a:spLocks noChangeArrowheads="1"/>
            </p:cNvSpPr>
            <p:nvPr/>
          </p:nvSpPr>
          <p:spPr bwMode="auto">
            <a:xfrm>
              <a:off x="514" y="2496"/>
              <a:ext cx="1423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cs typeface="AdvertisingBold" pitchFamily="2" charset="-78"/>
                </a:rPr>
                <a:t>.</a:t>
              </a:r>
              <a:r>
                <a:rPr lang="ar-SA" sz="2000" dirty="0" smtClean="0">
                  <a:cs typeface="AdvertisingBold" pitchFamily="2" charset="-78"/>
                </a:rPr>
                <a:t>تحين </a:t>
              </a:r>
              <a:r>
                <a:rPr lang="ar-SA" sz="2000" dirty="0">
                  <a:cs typeface="AdvertisingBold" pitchFamily="2" charset="-78"/>
                </a:rPr>
                <a:t>الفرص </a:t>
              </a:r>
              <a:r>
                <a:rPr lang="ar-SA" sz="2000" dirty="0" smtClean="0">
                  <a:cs typeface="AdvertisingBold" pitchFamily="2" charset="-78"/>
                </a:rPr>
                <a:t>للحوار</a:t>
              </a:r>
              <a:endParaRPr lang="en-US" sz="2000" b="0" dirty="0">
                <a:cs typeface="AdvertisingBold" pitchFamily="2" charset="-78"/>
              </a:endParaRPr>
            </a:p>
          </p:txBody>
        </p:sp>
      </p:grpSp>
      <p:grpSp>
        <p:nvGrpSpPr>
          <p:cNvPr id="10304" name="Group 64"/>
          <p:cNvGrpSpPr>
            <a:grpSpLocks/>
          </p:cNvGrpSpPr>
          <p:nvPr/>
        </p:nvGrpSpPr>
        <p:grpSpPr bwMode="auto">
          <a:xfrm>
            <a:off x="6157913" y="1752600"/>
            <a:ext cx="2286000" cy="1198459"/>
            <a:chOff x="3888" y="1108"/>
            <a:chExt cx="1440" cy="622"/>
          </a:xfrm>
        </p:grpSpPr>
        <p:sp>
          <p:nvSpPr>
            <p:cNvPr id="10285" name="AutoShape 45"/>
            <p:cNvSpPr>
              <a:spLocks noChangeArrowheads="1"/>
            </p:cNvSpPr>
            <p:nvPr/>
          </p:nvSpPr>
          <p:spPr bwMode="gray">
            <a:xfrm>
              <a:off x="3888" y="1108"/>
              <a:ext cx="1440" cy="622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229450">
                    <a:gamma/>
                    <a:shade val="46275"/>
                    <a:invGamma/>
                  </a:srgbClr>
                </a:gs>
                <a:gs pos="50000">
                  <a:srgbClr val="229450"/>
                </a:gs>
                <a:gs pos="100000">
                  <a:srgbClr val="22945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8" name="Rectangle 58"/>
            <p:cNvSpPr>
              <a:spLocks noChangeArrowheads="1"/>
            </p:cNvSpPr>
            <p:nvPr/>
          </p:nvSpPr>
          <p:spPr bwMode="auto">
            <a:xfrm>
              <a:off x="4045" y="1350"/>
              <a:ext cx="1188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ar-SA" sz="2000" dirty="0">
                  <a:solidFill>
                    <a:schemeClr val="bg1"/>
                  </a:solidFill>
                  <a:cs typeface="AdvertisingBold" pitchFamily="2" charset="-78"/>
                </a:rPr>
                <a:t>الهدوء في </a:t>
              </a:r>
              <a:r>
                <a:rPr lang="ar-SA" sz="2000" dirty="0" smtClean="0">
                  <a:solidFill>
                    <a:schemeClr val="bg1"/>
                  </a:solidFill>
                  <a:cs typeface="AdvertisingBold" pitchFamily="2" charset="-78"/>
                </a:rPr>
                <a:t>الحوار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.</a:t>
              </a:r>
              <a:endParaRPr lang="en-US" sz="20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0309" name="Group 69"/>
          <p:cNvGrpSpPr>
            <a:grpSpLocks/>
          </p:cNvGrpSpPr>
          <p:nvPr/>
        </p:nvGrpSpPr>
        <p:grpSpPr bwMode="auto">
          <a:xfrm>
            <a:off x="747713" y="1831378"/>
            <a:ext cx="2193925" cy="1175775"/>
            <a:chOff x="480" y="1104"/>
            <a:chExt cx="1382" cy="622"/>
          </a:xfrm>
        </p:grpSpPr>
        <p:sp>
          <p:nvSpPr>
            <p:cNvPr id="10282" name="AutoShape 42"/>
            <p:cNvSpPr>
              <a:spLocks noChangeArrowheads="1"/>
            </p:cNvSpPr>
            <p:nvPr/>
          </p:nvSpPr>
          <p:spPr bwMode="gray">
            <a:xfrm>
              <a:off x="480" y="1104"/>
              <a:ext cx="1382" cy="622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855ADA">
                    <a:gamma/>
                    <a:shade val="46275"/>
                    <a:invGamma/>
                  </a:srgbClr>
                </a:gs>
                <a:gs pos="50000">
                  <a:srgbClr val="855ADA"/>
                </a:gs>
                <a:gs pos="100000">
                  <a:srgbClr val="855ADA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1" name="Rectangle 61"/>
            <p:cNvSpPr>
              <a:spLocks noChangeArrowheads="1"/>
            </p:cNvSpPr>
            <p:nvPr/>
          </p:nvSpPr>
          <p:spPr bwMode="auto">
            <a:xfrm>
              <a:off x="528" y="1296"/>
              <a:ext cx="12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FFCC"/>
                  </a:solidFill>
                  <a:cs typeface="AdvertisingBold" pitchFamily="2" charset="-78"/>
                </a:rPr>
                <a:t>.</a:t>
              </a:r>
              <a:r>
                <a:rPr lang="ar-SA" sz="2000" dirty="0" smtClean="0">
                  <a:solidFill>
                    <a:srgbClr val="FFFFCC"/>
                  </a:solidFill>
                  <a:cs typeface="AdvertisingBold" pitchFamily="2" charset="-78"/>
                </a:rPr>
                <a:t>الرفق </a:t>
              </a:r>
              <a:r>
                <a:rPr lang="ar-SA" sz="2000" dirty="0">
                  <a:solidFill>
                    <a:srgbClr val="FFFFCC"/>
                  </a:solidFill>
                  <a:cs typeface="AdvertisingBold" pitchFamily="2" charset="-78"/>
                </a:rPr>
                <a:t>في </a:t>
              </a:r>
              <a:r>
                <a:rPr lang="ar-SA" sz="2000" dirty="0" smtClean="0">
                  <a:solidFill>
                    <a:srgbClr val="FFFFCC"/>
                  </a:solidFill>
                  <a:cs typeface="AdvertisingBold" pitchFamily="2" charset="-78"/>
                </a:rPr>
                <a:t>الحوار</a:t>
              </a:r>
              <a:endParaRPr lang="en-US" sz="2000" b="0" dirty="0">
                <a:solidFill>
                  <a:srgbClr val="FFFFCC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3674729"/>
      </p:ext>
    </p:extLst>
  </p:cSld>
  <p:clrMapOvr>
    <a:masterClrMapping/>
  </p:clrMapOvr>
  <p:transition advClick="0" advTm="5000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1841501" y="424075"/>
            <a:ext cx="5222874" cy="1467512"/>
            <a:chOff x="1247" y="527"/>
            <a:chExt cx="3175" cy="689"/>
          </a:xfrm>
        </p:grpSpPr>
        <p:sp>
          <p:nvSpPr>
            <p:cNvPr id="30724" name="AutoShape 4"/>
            <p:cNvSpPr>
              <a:spLocks noChangeArrowheads="1"/>
            </p:cNvSpPr>
            <p:nvPr/>
          </p:nvSpPr>
          <p:spPr bwMode="gray">
            <a:xfrm>
              <a:off x="1247" y="527"/>
              <a:ext cx="3175" cy="56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99CC">
                    <a:gamma/>
                    <a:shade val="68627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68627"/>
                    <a:invGamma/>
                  </a:srgbClr>
                </a:gs>
              </a:gsLst>
              <a:lin ang="5400000" scaled="1"/>
            </a:gradFill>
            <a:ln w="25400" algn="ctr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dvertisingBold" pitchFamily="2" charset="-78"/>
              </a:endParaRPr>
            </a:p>
          </p:txBody>
        </p:sp>
        <p:sp>
          <p:nvSpPr>
            <p:cNvPr id="30725" name="Rectangle 5"/>
            <p:cNvSpPr>
              <a:spLocks noChangeArrowheads="1"/>
            </p:cNvSpPr>
            <p:nvPr/>
          </p:nvSpPr>
          <p:spPr bwMode="auto">
            <a:xfrm>
              <a:off x="1260" y="537"/>
              <a:ext cx="3137" cy="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200" dirty="0">
                  <a:solidFill>
                    <a:schemeClr val="bg1"/>
                  </a:solidFill>
                  <a:latin typeface="Times New Roman" pitchFamily="18" charset="0"/>
                  <a:cs typeface="AdvertisingBold" pitchFamily="2" charset="-78"/>
                </a:rPr>
                <a:t>تابع :صفات يجب أن يتحلى بها المُربون </a:t>
              </a:r>
              <a:endParaRPr lang="en-US" sz="3200" dirty="0">
                <a:solidFill>
                  <a:schemeClr val="bg1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30757" name="Group 37"/>
          <p:cNvGrpSpPr>
            <a:grpSpLocks/>
          </p:cNvGrpSpPr>
          <p:nvPr/>
        </p:nvGrpSpPr>
        <p:grpSpPr bwMode="auto">
          <a:xfrm>
            <a:off x="5756275" y="1881188"/>
            <a:ext cx="2587625" cy="2052637"/>
            <a:chOff x="3626" y="1185"/>
            <a:chExt cx="1630" cy="1293"/>
          </a:xfrm>
        </p:grpSpPr>
        <p:grpSp>
          <p:nvGrpSpPr>
            <p:cNvPr id="30727" name="Group 7"/>
            <p:cNvGrpSpPr>
              <a:grpSpLocks/>
            </p:cNvGrpSpPr>
            <p:nvPr/>
          </p:nvGrpSpPr>
          <p:grpSpPr bwMode="auto">
            <a:xfrm>
              <a:off x="3626" y="1185"/>
              <a:ext cx="1630" cy="1293"/>
              <a:chOff x="2057" y="862"/>
              <a:chExt cx="1549" cy="1351"/>
            </a:xfrm>
          </p:grpSpPr>
          <p:sp>
            <p:nvSpPr>
              <p:cNvPr id="30728" name="AutoShape 8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29" name="AutoShape 9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30" name="AutoShape 10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CC99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3847" y="1407"/>
              <a:ext cx="1205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>
                  <a:solidFill>
                    <a:srgbClr val="800080"/>
                  </a:solidFill>
                  <a:cs typeface="AdvertisingBold" pitchFamily="2" charset="-78"/>
                </a:rPr>
                <a:t>المصارحة والتوجيه في </a:t>
              </a:r>
              <a:r>
                <a:rPr lang="en-US" sz="2400" dirty="0" smtClean="0">
                  <a:solidFill>
                    <a:srgbClr val="800080"/>
                  </a:solidFill>
                  <a:cs typeface="AdvertisingBold" pitchFamily="2" charset="-78"/>
                </a:rPr>
                <a:t>.</a:t>
              </a:r>
              <a:r>
                <a:rPr lang="ar-SA" sz="2400" dirty="0" smtClean="0">
                  <a:solidFill>
                    <a:srgbClr val="800080"/>
                  </a:solidFill>
                  <a:cs typeface="AdvertisingBold" pitchFamily="2" charset="-78"/>
                </a:rPr>
                <a:t>الحوار</a:t>
              </a:r>
              <a:endParaRPr lang="en-US" sz="2400" dirty="0">
                <a:solidFill>
                  <a:srgbClr val="80008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0758" name="Group 38"/>
          <p:cNvGrpSpPr>
            <a:grpSpLocks/>
          </p:cNvGrpSpPr>
          <p:nvPr/>
        </p:nvGrpSpPr>
        <p:grpSpPr bwMode="auto">
          <a:xfrm>
            <a:off x="3121025" y="1828800"/>
            <a:ext cx="2584450" cy="2049463"/>
            <a:chOff x="1966" y="1152"/>
            <a:chExt cx="1628" cy="1291"/>
          </a:xfrm>
        </p:grpSpPr>
        <p:grpSp>
          <p:nvGrpSpPr>
            <p:cNvPr id="30733" name="Group 13"/>
            <p:cNvGrpSpPr>
              <a:grpSpLocks/>
            </p:cNvGrpSpPr>
            <p:nvPr/>
          </p:nvGrpSpPr>
          <p:grpSpPr bwMode="auto">
            <a:xfrm>
              <a:off x="1966" y="1152"/>
              <a:ext cx="1628" cy="1291"/>
              <a:chOff x="1110" y="2656"/>
              <a:chExt cx="1549" cy="1351"/>
            </a:xfrm>
          </p:grpSpPr>
          <p:sp>
            <p:nvSpPr>
              <p:cNvPr id="30734" name="AutoShape 1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35" name="AutoShape 1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36" name="AutoShape 1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FF99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0737" name="Rectangle 17"/>
            <p:cNvSpPr>
              <a:spLocks noChangeArrowheads="1"/>
            </p:cNvSpPr>
            <p:nvPr/>
          </p:nvSpPr>
          <p:spPr bwMode="auto">
            <a:xfrm>
              <a:off x="2263" y="1406"/>
              <a:ext cx="1047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>
                  <a:solidFill>
                    <a:srgbClr val="663300"/>
                  </a:solidFill>
                  <a:cs typeface="AdvertisingBold" pitchFamily="2" charset="-78"/>
                </a:rPr>
                <a:t>الاستشارة بمايناسب </a:t>
              </a:r>
              <a:r>
                <a:rPr lang="en-US" sz="2400" dirty="0">
                  <a:solidFill>
                    <a:srgbClr val="663300"/>
                  </a:solidFill>
                  <a:cs typeface="AdvertisingBold" pitchFamily="2" charset="-78"/>
                </a:rPr>
                <a:t>.</a:t>
              </a:r>
              <a:r>
                <a:rPr lang="ar-SA" sz="2400" dirty="0" smtClean="0">
                  <a:solidFill>
                    <a:srgbClr val="663300"/>
                  </a:solidFill>
                  <a:cs typeface="AdvertisingBold" pitchFamily="2" charset="-78"/>
                </a:rPr>
                <a:t>عمرالولد</a:t>
              </a:r>
              <a:endParaRPr lang="en-US" sz="2400" dirty="0">
                <a:solidFill>
                  <a:srgbClr val="6633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0759" name="Group 39"/>
          <p:cNvGrpSpPr>
            <a:grpSpLocks/>
          </p:cNvGrpSpPr>
          <p:nvPr/>
        </p:nvGrpSpPr>
        <p:grpSpPr bwMode="auto">
          <a:xfrm>
            <a:off x="533400" y="1843088"/>
            <a:ext cx="2586038" cy="2052638"/>
            <a:chOff x="336" y="1161"/>
            <a:chExt cx="1629" cy="1293"/>
          </a:xfrm>
        </p:grpSpPr>
        <p:grpSp>
          <p:nvGrpSpPr>
            <p:cNvPr id="30739" name="Group 19"/>
            <p:cNvGrpSpPr>
              <a:grpSpLocks/>
            </p:cNvGrpSpPr>
            <p:nvPr/>
          </p:nvGrpSpPr>
          <p:grpSpPr bwMode="auto">
            <a:xfrm>
              <a:off x="336" y="1161"/>
              <a:ext cx="1629" cy="1293"/>
              <a:chOff x="1110" y="2656"/>
              <a:chExt cx="1549" cy="1351"/>
            </a:xfrm>
          </p:grpSpPr>
          <p:sp>
            <p:nvSpPr>
              <p:cNvPr id="30740" name="AutoShape 20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41" name="AutoShape 21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42" name="AutoShape 22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996633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0743" name="Rectangle 23"/>
            <p:cNvSpPr>
              <a:spLocks noChangeArrowheads="1"/>
            </p:cNvSpPr>
            <p:nvPr/>
          </p:nvSpPr>
          <p:spPr bwMode="auto">
            <a:xfrm>
              <a:off x="541" y="1215"/>
              <a:ext cx="1200" cy="1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توضيح المفاهيم المبهمة </a:t>
              </a:r>
              <a:r>
                <a:rPr lang="en-US" sz="2400" dirty="0" smtClean="0">
                  <a:solidFill>
                    <a:schemeClr val="bg1"/>
                  </a:solidFill>
                  <a:cs typeface="AdvertisingBold" pitchFamily="2" charset="-78"/>
                </a:rPr>
                <a:t>.</a:t>
              </a:r>
              <a:r>
                <a:rPr lang="ar-SA" sz="2400" dirty="0" smtClean="0">
                  <a:solidFill>
                    <a:schemeClr val="bg1"/>
                  </a:solidFill>
                  <a:cs typeface="AdvertisingBold" pitchFamily="2" charset="-78"/>
                </a:rPr>
                <a:t>بالحوار معه</a:t>
              </a:r>
              <a:endParaRPr lang="en-US" sz="24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0760" name="Group 40"/>
          <p:cNvGrpSpPr>
            <a:grpSpLocks/>
          </p:cNvGrpSpPr>
          <p:nvPr/>
        </p:nvGrpSpPr>
        <p:grpSpPr bwMode="auto">
          <a:xfrm>
            <a:off x="4478338" y="4019550"/>
            <a:ext cx="2586037" cy="2051050"/>
            <a:chOff x="2821" y="2532"/>
            <a:chExt cx="1629" cy="1292"/>
          </a:xfrm>
        </p:grpSpPr>
        <p:grpSp>
          <p:nvGrpSpPr>
            <p:cNvPr id="30745" name="Group 25"/>
            <p:cNvGrpSpPr>
              <a:grpSpLocks/>
            </p:cNvGrpSpPr>
            <p:nvPr/>
          </p:nvGrpSpPr>
          <p:grpSpPr bwMode="auto">
            <a:xfrm>
              <a:off x="2821" y="2532"/>
              <a:ext cx="1629" cy="1292"/>
              <a:chOff x="2057" y="862"/>
              <a:chExt cx="1549" cy="1351"/>
            </a:xfrm>
          </p:grpSpPr>
          <p:sp>
            <p:nvSpPr>
              <p:cNvPr id="30746" name="AutoShape 26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47" name="AutoShape 27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48" name="AutoShape 28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0749" name="Rectangle 29"/>
            <p:cNvSpPr>
              <a:spLocks noChangeArrowheads="1"/>
            </p:cNvSpPr>
            <p:nvPr/>
          </p:nvSpPr>
          <p:spPr bwMode="auto">
            <a:xfrm>
              <a:off x="3016" y="2776"/>
              <a:ext cx="1248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غرس رقابة الله في نفسه </a:t>
              </a:r>
              <a:r>
                <a:rPr lang="en-US" sz="2400" dirty="0" smtClean="0">
                  <a:solidFill>
                    <a:schemeClr val="bg1"/>
                  </a:solidFill>
                  <a:cs typeface="AdvertisingBold" pitchFamily="2" charset="-78"/>
                </a:rPr>
                <a:t>.</a:t>
              </a:r>
              <a:r>
                <a:rPr lang="ar-SA" sz="2400" dirty="0" smtClean="0">
                  <a:solidFill>
                    <a:schemeClr val="bg1"/>
                  </a:solidFill>
                  <a:cs typeface="AdvertisingBold" pitchFamily="2" charset="-78"/>
                </a:rPr>
                <a:t>بالحوار</a:t>
              </a:r>
              <a:endParaRPr lang="en-US" sz="24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0761" name="Group 41"/>
          <p:cNvGrpSpPr>
            <a:grpSpLocks/>
          </p:cNvGrpSpPr>
          <p:nvPr/>
        </p:nvGrpSpPr>
        <p:grpSpPr bwMode="auto">
          <a:xfrm>
            <a:off x="1841500" y="3965575"/>
            <a:ext cx="2584450" cy="2051050"/>
            <a:chOff x="1160" y="2498"/>
            <a:chExt cx="1628" cy="1292"/>
          </a:xfrm>
        </p:grpSpPr>
        <p:grpSp>
          <p:nvGrpSpPr>
            <p:cNvPr id="30751" name="Group 31"/>
            <p:cNvGrpSpPr>
              <a:grpSpLocks/>
            </p:cNvGrpSpPr>
            <p:nvPr/>
          </p:nvGrpSpPr>
          <p:grpSpPr bwMode="auto">
            <a:xfrm>
              <a:off x="1160" y="2498"/>
              <a:ext cx="1628" cy="1292"/>
              <a:chOff x="1110" y="2656"/>
              <a:chExt cx="1549" cy="1351"/>
            </a:xfrm>
          </p:grpSpPr>
          <p:sp>
            <p:nvSpPr>
              <p:cNvPr id="30752" name="AutoShape 32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53" name="AutoShape 33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754" name="AutoShape 34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ln>
                <a:headEnd/>
                <a:tailEnd/>
              </a:ln>
              <a:ex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0755" name="Rectangle 35"/>
            <p:cNvSpPr>
              <a:spLocks noChangeArrowheads="1"/>
            </p:cNvSpPr>
            <p:nvPr/>
          </p:nvSpPr>
          <p:spPr bwMode="auto">
            <a:xfrm>
              <a:off x="1344" y="2624"/>
              <a:ext cx="1248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ar-SA" dirty="0">
                  <a:solidFill>
                    <a:schemeClr val="bg1"/>
                  </a:solidFill>
                  <a:cs typeface="AdvertisingBold" pitchFamily="2" charset="-78"/>
                </a:rPr>
                <a:t>مراعاة عنصرالتشويق عند طرح الأسئلة الحوارية التي تشد </a:t>
              </a:r>
              <a:r>
                <a:rPr lang="en-US" dirty="0" smtClean="0">
                  <a:solidFill>
                    <a:schemeClr val="bg1"/>
                  </a:solidFill>
                  <a:cs typeface="AdvertisingBold" pitchFamily="2" charset="-78"/>
                </a:rPr>
                <a:t>.</a:t>
              </a:r>
              <a:r>
                <a:rPr lang="ar-SA" dirty="0" smtClean="0">
                  <a:solidFill>
                    <a:schemeClr val="bg1"/>
                  </a:solidFill>
                  <a:cs typeface="AdvertisingBold" pitchFamily="2" charset="-78"/>
                </a:rPr>
                <a:t>الانتباه</a:t>
              </a:r>
              <a:endParaRPr lang="en-US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005447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2" name="AutoShape 8"/>
          <p:cNvSpPr>
            <a:spLocks noChangeArrowheads="1"/>
          </p:cNvSpPr>
          <p:nvPr/>
        </p:nvSpPr>
        <p:spPr bwMode="ltGray">
          <a:xfrm>
            <a:off x="381000" y="1295400"/>
            <a:ext cx="5880100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rgbClr val="68A6EA">
                  <a:gamma/>
                  <a:tint val="0"/>
                  <a:invGamma/>
                </a:srgbClr>
              </a:gs>
              <a:gs pos="100000">
                <a:srgbClr val="68A6EA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42015" name="Group 31"/>
          <p:cNvGrpSpPr>
            <a:grpSpLocks/>
          </p:cNvGrpSpPr>
          <p:nvPr/>
        </p:nvGrpSpPr>
        <p:grpSpPr bwMode="auto">
          <a:xfrm>
            <a:off x="762000" y="4191000"/>
            <a:ext cx="4038600" cy="990600"/>
            <a:chOff x="480" y="2640"/>
            <a:chExt cx="2544" cy="624"/>
          </a:xfrm>
        </p:grpSpPr>
        <p:sp>
          <p:nvSpPr>
            <p:cNvPr id="41995" name="AutoShape 11"/>
            <p:cNvSpPr>
              <a:spLocks noChangeArrowheads="1"/>
            </p:cNvSpPr>
            <p:nvPr/>
          </p:nvSpPr>
          <p:spPr bwMode="blackWhite">
            <a:xfrm>
              <a:off x="480" y="2640"/>
              <a:ext cx="2544" cy="62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4173F1"/>
                </a:gs>
                <a:gs pos="100000">
                  <a:srgbClr val="4173F1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sz="180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2003" name="Rectangle 19"/>
            <p:cNvSpPr>
              <a:spLocks noChangeArrowheads="1"/>
            </p:cNvSpPr>
            <p:nvPr/>
          </p:nvSpPr>
          <p:spPr bwMode="auto">
            <a:xfrm>
              <a:off x="509" y="2646"/>
              <a:ext cx="2515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685800" algn="l"/>
                  <a:tab pos="815975" algn="l"/>
                </a:tabLst>
              </a:pP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كيف </a:t>
              </a:r>
              <a:r>
                <a:rPr lang="ar-EG" sz="2800" dirty="0">
                  <a:solidFill>
                    <a:schemeClr val="bg1"/>
                  </a:solidFill>
                  <a:cs typeface="AdvertisingBold" pitchFamily="2" charset="-78"/>
                </a:rPr>
                <a:t>تتعامل مع عناد الأطفال  ؟</a:t>
              </a:r>
              <a:endParaRPr lang="ar-EG" sz="28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2012" name="Group 28"/>
          <p:cNvGrpSpPr>
            <a:grpSpLocks/>
          </p:cNvGrpSpPr>
          <p:nvPr/>
        </p:nvGrpSpPr>
        <p:grpSpPr bwMode="auto">
          <a:xfrm>
            <a:off x="6248400" y="1828800"/>
            <a:ext cx="2667000" cy="3505200"/>
            <a:chOff x="3936" y="1152"/>
            <a:chExt cx="1296" cy="1200"/>
          </a:xfrm>
        </p:grpSpPr>
        <p:grpSp>
          <p:nvGrpSpPr>
            <p:cNvPr id="42000" name="Group 16"/>
            <p:cNvGrpSpPr>
              <a:grpSpLocks/>
            </p:cNvGrpSpPr>
            <p:nvPr/>
          </p:nvGrpSpPr>
          <p:grpSpPr bwMode="auto">
            <a:xfrm>
              <a:off x="3936" y="1152"/>
              <a:ext cx="1296" cy="1200"/>
              <a:chOff x="3964" y="2071"/>
              <a:chExt cx="1484" cy="330"/>
            </a:xfrm>
          </p:grpSpPr>
          <p:sp>
            <p:nvSpPr>
              <p:cNvPr id="42001" name="AutoShape 17"/>
              <p:cNvSpPr>
                <a:spLocks noChangeArrowheads="1"/>
              </p:cNvSpPr>
              <p:nvPr/>
            </p:nvSpPr>
            <p:spPr bwMode="gray">
              <a:xfrm>
                <a:off x="3964" y="2071"/>
                <a:ext cx="1484" cy="330"/>
              </a:xfrm>
              <a:prstGeom prst="roundRect">
                <a:avLst>
                  <a:gd name="adj" fmla="val 16667"/>
                </a:avLst>
              </a:prstGeom>
              <a:solidFill>
                <a:srgbClr val="8064A2"/>
              </a:solidFill>
              <a:ln w="12700" algn="ctr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42002" name="AutoShape 18"/>
              <p:cNvSpPr>
                <a:spLocks noChangeArrowheads="1"/>
              </p:cNvSpPr>
              <p:nvPr/>
            </p:nvSpPr>
            <p:spPr bwMode="gray">
              <a:xfrm>
                <a:off x="3987" y="2091"/>
                <a:ext cx="1432" cy="134"/>
              </a:xfrm>
              <a:prstGeom prst="roundRect">
                <a:avLst>
                  <a:gd name="adj" fmla="val 28356"/>
                </a:avLst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8064A2">
                      <a:alpha val="70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42004" name="Rectangle 20"/>
            <p:cNvSpPr>
              <a:spLocks noChangeArrowheads="1"/>
            </p:cNvSpPr>
            <p:nvPr/>
          </p:nvSpPr>
          <p:spPr bwMode="auto">
            <a:xfrm>
              <a:off x="3956" y="1569"/>
              <a:ext cx="1251" cy="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3600" dirty="0" smtClean="0">
                  <a:solidFill>
                    <a:schemeClr val="bg1"/>
                  </a:solidFill>
                  <a:cs typeface="AdvertisingBold" pitchFamily="2" charset="-78"/>
                </a:rPr>
                <a:t>ورقة موزعة (4)</a:t>
              </a:r>
              <a:endParaRPr lang="en-US" sz="36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2013" name="Group 29"/>
          <p:cNvGrpSpPr>
            <a:grpSpLocks/>
          </p:cNvGrpSpPr>
          <p:nvPr/>
        </p:nvGrpSpPr>
        <p:grpSpPr bwMode="auto">
          <a:xfrm>
            <a:off x="762000" y="1905000"/>
            <a:ext cx="4038600" cy="990600"/>
            <a:chOff x="480" y="1200"/>
            <a:chExt cx="2544" cy="624"/>
          </a:xfrm>
        </p:grpSpPr>
        <p:sp>
          <p:nvSpPr>
            <p:cNvPr id="41993" name="AutoShape 9"/>
            <p:cNvSpPr>
              <a:spLocks noChangeArrowheads="1"/>
            </p:cNvSpPr>
            <p:nvPr/>
          </p:nvSpPr>
          <p:spPr bwMode="blackWhite">
            <a:xfrm>
              <a:off x="480" y="1200"/>
              <a:ext cx="2544" cy="62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00CC99"/>
                </a:gs>
                <a:gs pos="100000">
                  <a:srgbClr val="00CC99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sz="180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2005" name="Rectangle 21"/>
            <p:cNvSpPr>
              <a:spLocks noChangeArrowheads="1"/>
            </p:cNvSpPr>
            <p:nvPr/>
          </p:nvSpPr>
          <p:spPr bwMode="auto">
            <a:xfrm>
              <a:off x="480" y="1286"/>
              <a:ext cx="254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3200" dirty="0" smtClean="0">
                  <a:solidFill>
                    <a:schemeClr val="bg1"/>
                  </a:solidFill>
                  <a:cs typeface="AdvertisingBold" pitchFamily="2" charset="-78"/>
                </a:rPr>
                <a:t>ما </a:t>
              </a:r>
              <a:r>
                <a:rPr lang="ar-EG" sz="3200" dirty="0">
                  <a:solidFill>
                    <a:schemeClr val="bg1"/>
                  </a:solidFill>
                  <a:cs typeface="AdvertisingBold" pitchFamily="2" charset="-78"/>
                </a:rPr>
                <a:t>رأيك في موقف الأم ؟</a:t>
              </a:r>
              <a:endParaRPr lang="en-US" sz="32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2014" name="Group 30"/>
          <p:cNvGrpSpPr>
            <a:grpSpLocks/>
          </p:cNvGrpSpPr>
          <p:nvPr/>
        </p:nvGrpSpPr>
        <p:grpSpPr bwMode="auto">
          <a:xfrm>
            <a:off x="749300" y="3048000"/>
            <a:ext cx="4051300" cy="1009650"/>
            <a:chOff x="472" y="1920"/>
            <a:chExt cx="2552" cy="636"/>
          </a:xfrm>
        </p:grpSpPr>
        <p:sp>
          <p:nvSpPr>
            <p:cNvPr id="41994" name="AutoShape 10"/>
            <p:cNvSpPr>
              <a:spLocks noChangeArrowheads="1"/>
            </p:cNvSpPr>
            <p:nvPr/>
          </p:nvSpPr>
          <p:spPr bwMode="blackWhite">
            <a:xfrm>
              <a:off x="480" y="1920"/>
              <a:ext cx="2544" cy="62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699D5F"/>
                </a:gs>
                <a:gs pos="100000">
                  <a:srgbClr val="699D5F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sz="180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2006" name="Rectangle 22"/>
            <p:cNvSpPr>
              <a:spLocks noChangeArrowheads="1"/>
            </p:cNvSpPr>
            <p:nvPr/>
          </p:nvSpPr>
          <p:spPr bwMode="auto">
            <a:xfrm>
              <a:off x="472" y="1955"/>
              <a:ext cx="2496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هل </a:t>
              </a:r>
              <a:r>
                <a:rPr lang="ar-EG" sz="2800" dirty="0">
                  <a:solidFill>
                    <a:schemeClr val="bg1"/>
                  </a:solidFill>
                  <a:cs typeface="AdvertisingBold" pitchFamily="2" charset="-78"/>
                </a:rPr>
                <a:t>لديك حل 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آخر </a:t>
              </a:r>
              <a:r>
                <a:rPr lang="ar-EG" sz="2800" dirty="0">
                  <a:solidFill>
                    <a:schemeClr val="bg1"/>
                  </a:solidFill>
                  <a:cs typeface="AdvertisingBold" pitchFamily="2" charset="-78"/>
                </a:rPr>
                <a:t>لهذه المشكلة ؟</a:t>
              </a:r>
              <a:endParaRPr lang="en-US" sz="28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2514600" y="164225"/>
            <a:ext cx="4038600" cy="993823"/>
            <a:chOff x="1247" y="527"/>
            <a:chExt cx="3175" cy="567"/>
          </a:xfrm>
        </p:grpSpPr>
        <p:sp>
          <p:nvSpPr>
            <p:cNvPr id="18" name="AutoShape 4"/>
            <p:cNvSpPr>
              <a:spLocks noChangeArrowheads="1"/>
            </p:cNvSpPr>
            <p:nvPr/>
          </p:nvSpPr>
          <p:spPr bwMode="gray">
            <a:xfrm>
              <a:off x="1247" y="527"/>
              <a:ext cx="3175" cy="56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99CC">
                    <a:gamma/>
                    <a:shade val="68627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68627"/>
                    <a:invGamma/>
                  </a:srgbClr>
                </a:gs>
              </a:gsLst>
              <a:lin ang="5400000" scaled="1"/>
            </a:gradFill>
            <a:ln w="25400" algn="ctr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dvertisingBold" pitchFamily="2" charset="-78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1247" y="643"/>
              <a:ext cx="3137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200" dirty="0">
                  <a:solidFill>
                    <a:schemeClr val="bg1"/>
                  </a:solidFill>
                  <a:latin typeface="Times New Roman" pitchFamily="18" charset="0"/>
                  <a:cs typeface="AdvertisingBold" pitchFamily="2" charset="-78"/>
                </a:rPr>
                <a:t>تمثيل الأدوار </a:t>
              </a:r>
              <a:endParaRPr lang="en-US" sz="3200" dirty="0">
                <a:solidFill>
                  <a:schemeClr val="bg1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385824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109" name="Group 21"/>
          <p:cNvGrpSpPr>
            <a:grpSpLocks/>
          </p:cNvGrpSpPr>
          <p:nvPr/>
        </p:nvGrpSpPr>
        <p:grpSpPr bwMode="auto">
          <a:xfrm>
            <a:off x="673246" y="2947247"/>
            <a:ext cx="2438400" cy="3701108"/>
            <a:chOff x="432" y="1829"/>
            <a:chExt cx="1536" cy="1867"/>
          </a:xfrm>
        </p:grpSpPr>
        <p:sp>
          <p:nvSpPr>
            <p:cNvPr id="89092" name="AutoShape 4"/>
            <p:cNvSpPr>
              <a:spLocks noChangeArrowheads="1"/>
            </p:cNvSpPr>
            <p:nvPr/>
          </p:nvSpPr>
          <p:spPr bwMode="gray">
            <a:xfrm>
              <a:off x="432" y="1829"/>
              <a:ext cx="1536" cy="1867"/>
            </a:xfrm>
            <a:prstGeom prst="roundRect">
              <a:avLst>
                <a:gd name="adj" fmla="val 24806"/>
              </a:avLst>
            </a:prstGeom>
            <a:gradFill rotWithShape="1">
              <a:gsLst>
                <a:gs pos="0">
                  <a:srgbClr val="66B828"/>
                </a:gs>
                <a:gs pos="100000">
                  <a:srgbClr val="2F611D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2" name="Rectangle 14"/>
            <p:cNvSpPr>
              <a:spLocks noChangeArrowheads="1"/>
            </p:cNvSpPr>
            <p:nvPr/>
          </p:nvSpPr>
          <p:spPr bwMode="auto">
            <a:xfrm>
              <a:off x="480" y="2187"/>
              <a:ext cx="1488" cy="1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2800" dirty="0" smtClean="0">
                  <a:solidFill>
                    <a:srgbClr val="FFFFCC"/>
                  </a:solidFill>
                  <a:cs typeface="AdvertisingBold" pitchFamily="2" charset="-78"/>
                </a:rPr>
                <a:t>تُشكل </a:t>
              </a:r>
              <a:r>
                <a:rPr lang="ar-EG" sz="2800" dirty="0">
                  <a:solidFill>
                    <a:srgbClr val="FFFFCC"/>
                  </a:solidFill>
                  <a:cs typeface="AdvertisingBold" pitchFamily="2" charset="-78"/>
                </a:rPr>
                <a:t>معايير،وأهدافًا تنظم سلوك الفرد والجماعة.</a:t>
              </a:r>
            </a:p>
          </p:txBody>
        </p:sp>
      </p:grpSp>
      <p:grpSp>
        <p:nvGrpSpPr>
          <p:cNvPr id="89106" name="Group 18"/>
          <p:cNvGrpSpPr>
            <a:grpSpLocks/>
          </p:cNvGrpSpPr>
          <p:nvPr/>
        </p:nvGrpSpPr>
        <p:grpSpPr bwMode="auto">
          <a:xfrm>
            <a:off x="1295400" y="1666075"/>
            <a:ext cx="6705599" cy="990600"/>
            <a:chOff x="1623" y="501"/>
            <a:chExt cx="2496" cy="624"/>
          </a:xfrm>
        </p:grpSpPr>
        <p:sp>
          <p:nvSpPr>
            <p:cNvPr id="89101" name="AutoShape 13"/>
            <p:cNvSpPr>
              <a:spLocks noChangeArrowheads="1"/>
            </p:cNvSpPr>
            <p:nvPr/>
          </p:nvSpPr>
          <p:spPr bwMode="gray">
            <a:xfrm>
              <a:off x="1623" y="501"/>
              <a:ext cx="2496" cy="62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8039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15875">
              <a:solidFill>
                <a:srgbClr val="B2B2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3" name="Rectangle 15"/>
            <p:cNvSpPr>
              <a:spLocks noChangeArrowheads="1"/>
            </p:cNvSpPr>
            <p:nvPr/>
          </p:nvSpPr>
          <p:spPr bwMode="auto">
            <a:xfrm>
              <a:off x="1671" y="560"/>
              <a:ext cx="24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400" dirty="0">
                  <a:solidFill>
                    <a:srgbClr val="006600"/>
                  </a:solidFill>
                  <a:cs typeface="AdvertisingBold" pitchFamily="2" charset="-78"/>
                </a:rPr>
                <a:t>تبدو أهمية القيم الإسلامية في حياة الفرد والمجتمع واضحة،لأنها تمثل :</a:t>
              </a:r>
              <a:endParaRPr lang="en-US" dirty="0">
                <a:solidFill>
                  <a:srgbClr val="0066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89107" name="Group 19"/>
          <p:cNvGrpSpPr>
            <a:grpSpLocks/>
          </p:cNvGrpSpPr>
          <p:nvPr/>
        </p:nvGrpSpPr>
        <p:grpSpPr bwMode="auto">
          <a:xfrm>
            <a:off x="6007247" y="2946855"/>
            <a:ext cx="2438400" cy="3701501"/>
            <a:chOff x="3792" y="1829"/>
            <a:chExt cx="1536" cy="1867"/>
          </a:xfrm>
        </p:grpSpPr>
        <p:sp>
          <p:nvSpPr>
            <p:cNvPr id="89098" name="AutoShape 10"/>
            <p:cNvSpPr>
              <a:spLocks noChangeArrowheads="1"/>
            </p:cNvSpPr>
            <p:nvPr/>
          </p:nvSpPr>
          <p:spPr bwMode="gray">
            <a:xfrm>
              <a:off x="3792" y="1829"/>
              <a:ext cx="1536" cy="1867"/>
            </a:xfrm>
            <a:prstGeom prst="roundRect">
              <a:avLst>
                <a:gd name="adj" fmla="val 19792"/>
              </a:avLst>
            </a:prstGeom>
            <a:gradFill rotWithShape="1">
              <a:gsLst>
                <a:gs pos="0">
                  <a:srgbClr val="4B71DD"/>
                </a:gs>
                <a:gs pos="100000">
                  <a:srgbClr val="4B71DD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4" name="Rectangle 16"/>
            <p:cNvSpPr>
              <a:spLocks noChangeArrowheads="1"/>
            </p:cNvSpPr>
            <p:nvPr/>
          </p:nvSpPr>
          <p:spPr bwMode="auto">
            <a:xfrm>
              <a:off x="3819" y="2295"/>
              <a:ext cx="1488" cy="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2800" dirty="0">
                  <a:solidFill>
                    <a:srgbClr val="FFFFCC"/>
                  </a:solidFill>
                  <a:cs typeface="AdvertisingBold" pitchFamily="2" charset="-78"/>
                </a:rPr>
                <a:t>ركنًا أساسيًا في تكوين العلاقات بين الناس .</a:t>
              </a:r>
              <a:endParaRPr lang="en-US" sz="2800" dirty="0">
                <a:solidFill>
                  <a:srgbClr val="FFFFCC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89108" name="Group 20"/>
          <p:cNvGrpSpPr>
            <a:grpSpLocks/>
          </p:cNvGrpSpPr>
          <p:nvPr/>
        </p:nvGrpSpPr>
        <p:grpSpPr bwMode="auto">
          <a:xfrm>
            <a:off x="3340246" y="2946855"/>
            <a:ext cx="2438400" cy="3701500"/>
            <a:chOff x="2112" y="1567"/>
            <a:chExt cx="1536" cy="2129"/>
          </a:xfrm>
        </p:grpSpPr>
        <p:sp>
          <p:nvSpPr>
            <p:cNvPr id="89096" name="AutoShape 8"/>
            <p:cNvSpPr>
              <a:spLocks noChangeArrowheads="1"/>
            </p:cNvSpPr>
            <p:nvPr/>
          </p:nvSpPr>
          <p:spPr bwMode="gray">
            <a:xfrm>
              <a:off x="2112" y="1567"/>
              <a:ext cx="1536" cy="2129"/>
            </a:xfrm>
            <a:prstGeom prst="roundRect">
              <a:avLst>
                <a:gd name="adj" fmla="val 28713"/>
              </a:avLst>
            </a:prstGeom>
            <a:gradFill rotWithShape="1">
              <a:gsLst>
                <a:gs pos="0">
                  <a:srgbClr val="D79133"/>
                </a:gs>
                <a:gs pos="100000">
                  <a:srgbClr val="D791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5" name="Rectangle 17"/>
            <p:cNvSpPr>
              <a:spLocks noChangeArrowheads="1"/>
            </p:cNvSpPr>
            <p:nvPr/>
          </p:nvSpPr>
          <p:spPr bwMode="auto">
            <a:xfrm>
              <a:off x="2160" y="1851"/>
              <a:ext cx="1440" cy="1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2800" dirty="0" smtClean="0">
                  <a:solidFill>
                    <a:srgbClr val="FFFFCC"/>
                  </a:solidFill>
                  <a:cs typeface="AdvertisingBold" pitchFamily="2" charset="-78"/>
                </a:rPr>
                <a:t>تسهم </a:t>
              </a:r>
              <a:r>
                <a:rPr lang="ar-EG" sz="2800" dirty="0">
                  <a:solidFill>
                    <a:srgbClr val="FFFFCC"/>
                  </a:solidFill>
                  <a:cs typeface="AdvertisingBold" pitchFamily="2" charset="-78"/>
                </a:rPr>
                <a:t>بشكل فعال في تحديد طبيعة التفاعل بينهم .</a:t>
              </a:r>
              <a:endParaRPr lang="en-US" sz="2800" dirty="0">
                <a:solidFill>
                  <a:srgbClr val="FFFFCC"/>
                </a:solidFill>
                <a:cs typeface="AdvertisingBold" pitchFamily="2" charset="-78"/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1871664" y="152399"/>
            <a:ext cx="5550012" cy="1211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4000" dirty="0">
                <a:cs typeface="AdvertisingBold" pitchFamily="2" charset="-78"/>
              </a:rPr>
              <a:t>تجارب حياتية من قيمنا الإسلامية</a:t>
            </a:r>
            <a:endParaRPr lang="ar-EG" sz="1400" dirty="0">
              <a:solidFill>
                <a:schemeClr val="tx1"/>
              </a:solidFill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567157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9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1000"/>
                                        <p:tgtEl>
                                          <p:spTgt spid="8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Oval 2"/>
          <p:cNvSpPr>
            <a:spLocks noChangeArrowheads="1"/>
          </p:cNvSpPr>
          <p:nvPr/>
        </p:nvSpPr>
        <p:spPr bwMode="gray">
          <a:xfrm>
            <a:off x="1676400" y="1651000"/>
            <a:ext cx="3908425" cy="2792413"/>
          </a:xfrm>
          <a:prstGeom prst="ellipse">
            <a:avLst/>
          </a:prstGeom>
          <a:solidFill>
            <a:srgbClr val="99CCFF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29731" name="Line 3"/>
          <p:cNvSpPr>
            <a:spLocks noChangeShapeType="1"/>
          </p:cNvSpPr>
          <p:nvPr/>
        </p:nvSpPr>
        <p:spPr bwMode="gray">
          <a:xfrm>
            <a:off x="2108200" y="2970213"/>
            <a:ext cx="2317750" cy="777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29733" name="Line 5"/>
          <p:cNvSpPr>
            <a:spLocks noChangeShapeType="1"/>
          </p:cNvSpPr>
          <p:nvPr/>
        </p:nvSpPr>
        <p:spPr bwMode="gray">
          <a:xfrm flipV="1">
            <a:off x="5248275" y="1962150"/>
            <a:ext cx="785813" cy="8524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329734" name="Group 6"/>
          <p:cNvGrpSpPr>
            <a:grpSpLocks/>
          </p:cNvGrpSpPr>
          <p:nvPr/>
        </p:nvGrpSpPr>
        <p:grpSpPr bwMode="auto">
          <a:xfrm>
            <a:off x="1787970" y="533399"/>
            <a:ext cx="2174429" cy="2075583"/>
            <a:chOff x="1678" y="1104"/>
            <a:chExt cx="1062" cy="888"/>
          </a:xfrm>
        </p:grpSpPr>
        <p:sp>
          <p:nvSpPr>
            <p:cNvPr id="329735" name="Oval 7"/>
            <p:cNvSpPr>
              <a:spLocks noChangeArrowheads="1"/>
            </p:cNvSpPr>
            <p:nvPr/>
          </p:nvSpPr>
          <p:spPr bwMode="gray">
            <a:xfrm>
              <a:off x="1678" y="1104"/>
              <a:ext cx="1062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29736" name="Group 8"/>
            <p:cNvGrpSpPr>
              <a:grpSpLocks/>
            </p:cNvGrpSpPr>
            <p:nvPr/>
          </p:nvGrpSpPr>
          <p:grpSpPr bwMode="auto">
            <a:xfrm>
              <a:off x="1710" y="1127"/>
              <a:ext cx="1001" cy="865"/>
              <a:chOff x="3975" y="1593"/>
              <a:chExt cx="931" cy="1163"/>
            </a:xfrm>
          </p:grpSpPr>
          <p:pic>
            <p:nvPicPr>
              <p:cNvPr id="329737" name="Picture 9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9738" name="Oval 10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B639B9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29739" name="Picture 11" descr="light_shadow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29740" name="Group 12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29741" name="Group 13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29742" name="AutoShape 1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43" name="AutoShape 1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44" name="AutoShape 1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45" name="AutoShape 1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29746" name="Group 18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29747" name="AutoShape 1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48" name="AutoShape 2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49" name="AutoShape 2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50" name="AutoShape 2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29751" name="Group 23"/>
            <p:cNvGrpSpPr>
              <a:grpSpLocks/>
            </p:cNvGrpSpPr>
            <p:nvPr/>
          </p:nvGrpSpPr>
          <p:grpSpPr bwMode="auto">
            <a:xfrm rot="-3733502" flipH="1" flipV="1">
              <a:off x="2236" y="1581"/>
              <a:ext cx="537" cy="188"/>
              <a:chOff x="2532" y="1051"/>
              <a:chExt cx="893" cy="246"/>
            </a:xfrm>
          </p:grpSpPr>
          <p:grpSp>
            <p:nvGrpSpPr>
              <p:cNvPr id="329752" name="Group 24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29753" name="AutoShape 25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54" name="AutoShape 26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55" name="AutoShape 27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56" name="AutoShape 28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29757" name="Group 29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29758" name="AutoShape 30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59" name="AutoShape 31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60" name="AutoShape 32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61" name="AutoShape 33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29762" name="Rectangle 34"/>
            <p:cNvSpPr>
              <a:spLocks noChangeArrowheads="1"/>
            </p:cNvSpPr>
            <p:nvPr/>
          </p:nvSpPr>
          <p:spPr bwMode="gray">
            <a:xfrm>
              <a:off x="1712" y="1355"/>
              <a:ext cx="954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/>
              <a:r>
                <a:rPr lang="ar-EG" sz="2800" dirty="0" smtClean="0">
                  <a:solidFill>
                    <a:srgbClr val="660066"/>
                  </a:solidFill>
                  <a:cs typeface="AdvertisingBold" pitchFamily="2" charset="-78"/>
                </a:rPr>
                <a:t>القصص</a:t>
              </a:r>
              <a:r>
                <a:rPr lang="ar-EG" sz="2400" dirty="0" smtClean="0">
                  <a:solidFill>
                    <a:srgbClr val="660066"/>
                  </a:solidFill>
                  <a:cs typeface="AdvertisingBold" pitchFamily="2" charset="-78"/>
                </a:rPr>
                <a:t>.</a:t>
              </a:r>
              <a:endParaRPr lang="en-US" dirty="0">
                <a:solidFill>
                  <a:srgbClr val="660066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29763" name="Group 35"/>
          <p:cNvGrpSpPr>
            <a:grpSpLocks/>
          </p:cNvGrpSpPr>
          <p:nvPr/>
        </p:nvGrpSpPr>
        <p:grpSpPr bwMode="auto">
          <a:xfrm>
            <a:off x="42802" y="2133599"/>
            <a:ext cx="2090797" cy="1992561"/>
            <a:chOff x="672" y="1927"/>
            <a:chExt cx="1063" cy="887"/>
          </a:xfrm>
        </p:grpSpPr>
        <p:sp>
          <p:nvSpPr>
            <p:cNvPr id="329764" name="Oval 36"/>
            <p:cNvSpPr>
              <a:spLocks noChangeArrowheads="1"/>
            </p:cNvSpPr>
            <p:nvPr/>
          </p:nvSpPr>
          <p:spPr bwMode="gray">
            <a:xfrm>
              <a:off x="672" y="1927"/>
              <a:ext cx="1063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29765" name="Group 37"/>
            <p:cNvGrpSpPr>
              <a:grpSpLocks/>
            </p:cNvGrpSpPr>
            <p:nvPr/>
          </p:nvGrpSpPr>
          <p:grpSpPr bwMode="auto">
            <a:xfrm>
              <a:off x="704" y="1950"/>
              <a:ext cx="1002" cy="864"/>
              <a:chOff x="3975" y="1593"/>
              <a:chExt cx="931" cy="1163"/>
            </a:xfrm>
          </p:grpSpPr>
          <p:pic>
            <p:nvPicPr>
              <p:cNvPr id="329766" name="Picture 38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9767" name="Oval 39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3973B9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29768" name="Picture 40" descr="light_shadow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29769" name="Group 41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29770" name="Group 42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29771" name="AutoShape 4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72" name="AutoShape 4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73" name="AutoShape 4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74" name="AutoShape 4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29775" name="Group 47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29776" name="AutoShape 4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77" name="AutoShape 4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78" name="AutoShape 5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779" name="AutoShape 5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29780" name="Group 52"/>
            <p:cNvGrpSpPr>
              <a:grpSpLocks/>
            </p:cNvGrpSpPr>
            <p:nvPr/>
          </p:nvGrpSpPr>
          <p:grpSpPr bwMode="auto">
            <a:xfrm rot="-3733502" flipH="1" flipV="1">
              <a:off x="1232" y="2402"/>
              <a:ext cx="536" cy="189"/>
              <a:chOff x="2532" y="1051"/>
              <a:chExt cx="893" cy="246"/>
            </a:xfrm>
          </p:grpSpPr>
          <p:grpSp>
            <p:nvGrpSpPr>
              <p:cNvPr id="329781" name="Group 53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29782" name="AutoShape 5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83" name="AutoShape 5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84" name="AutoShape 5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85" name="AutoShape 5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29786" name="Group 58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29787" name="AutoShape 5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88" name="AutoShape 6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89" name="AutoShape 6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790" name="AutoShape 6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29791" name="Rectangle 63"/>
            <p:cNvSpPr>
              <a:spLocks noChangeArrowheads="1"/>
            </p:cNvSpPr>
            <p:nvPr/>
          </p:nvSpPr>
          <p:spPr bwMode="gray">
            <a:xfrm>
              <a:off x="742" y="2109"/>
              <a:ext cx="943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EG" sz="2400" dirty="0">
                  <a:solidFill>
                    <a:schemeClr val="accent2"/>
                  </a:solidFill>
                  <a:cs typeface="AdvertisingBold" pitchFamily="2" charset="-78"/>
                </a:rPr>
                <a:t>النصح </a:t>
              </a:r>
              <a:r>
                <a:rPr lang="ar-EG" sz="2400" dirty="0" smtClean="0">
                  <a:solidFill>
                    <a:schemeClr val="accent2"/>
                  </a:solidFill>
                  <a:cs typeface="AdvertisingBold" pitchFamily="2" charset="-78"/>
                </a:rPr>
                <a:t>والإرشاد.</a:t>
              </a:r>
              <a:endParaRPr lang="en-US" sz="2400" dirty="0">
                <a:solidFill>
                  <a:schemeClr val="accent2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29819" name="Group 91"/>
          <p:cNvGrpSpPr>
            <a:grpSpLocks/>
          </p:cNvGrpSpPr>
          <p:nvPr/>
        </p:nvGrpSpPr>
        <p:grpSpPr bwMode="auto">
          <a:xfrm>
            <a:off x="5445570" y="3048001"/>
            <a:ext cx="2174429" cy="1909537"/>
            <a:chOff x="3785" y="2497"/>
            <a:chExt cx="1063" cy="887"/>
          </a:xfrm>
        </p:grpSpPr>
        <p:sp>
          <p:nvSpPr>
            <p:cNvPr id="329820" name="Oval 92"/>
            <p:cNvSpPr>
              <a:spLocks noChangeArrowheads="1"/>
            </p:cNvSpPr>
            <p:nvPr/>
          </p:nvSpPr>
          <p:spPr bwMode="gray">
            <a:xfrm>
              <a:off x="3785" y="2497"/>
              <a:ext cx="1063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29821" name="Group 93"/>
            <p:cNvGrpSpPr>
              <a:grpSpLocks/>
            </p:cNvGrpSpPr>
            <p:nvPr/>
          </p:nvGrpSpPr>
          <p:grpSpPr bwMode="auto">
            <a:xfrm>
              <a:off x="3817" y="2520"/>
              <a:ext cx="1002" cy="864"/>
              <a:chOff x="3975" y="1593"/>
              <a:chExt cx="931" cy="1163"/>
            </a:xfrm>
          </p:grpSpPr>
          <p:pic>
            <p:nvPicPr>
              <p:cNvPr id="329822" name="Picture 94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9823" name="Oval 95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969696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29824" name="Picture 96" descr="light_shadow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29825" name="Group 97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29826" name="Group 9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29827" name="AutoShape 9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28" name="AutoShape 10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29" name="AutoShape 10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30" name="AutoShape 10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29831" name="Group 10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29832" name="AutoShape 10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33" name="AutoShape 10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34" name="AutoShape 10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35" name="AutoShape 10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29836" name="Group 108"/>
            <p:cNvGrpSpPr>
              <a:grpSpLocks/>
            </p:cNvGrpSpPr>
            <p:nvPr/>
          </p:nvGrpSpPr>
          <p:grpSpPr bwMode="auto">
            <a:xfrm rot="-3733502" flipH="1" flipV="1">
              <a:off x="4345" y="2972"/>
              <a:ext cx="536" cy="189"/>
              <a:chOff x="2532" y="1051"/>
              <a:chExt cx="893" cy="246"/>
            </a:xfrm>
          </p:grpSpPr>
          <p:grpSp>
            <p:nvGrpSpPr>
              <p:cNvPr id="329837" name="Group 10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29838" name="AutoShape 110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39" name="AutoShape 111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40" name="AutoShape 112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41" name="AutoShape 113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29842" name="Group 11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29843" name="AutoShape 115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44" name="AutoShape 116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45" name="AutoShape 117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46" name="AutoShape 118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29847" name="Rectangle 119"/>
            <p:cNvSpPr>
              <a:spLocks noChangeArrowheads="1"/>
            </p:cNvSpPr>
            <p:nvPr/>
          </p:nvSpPr>
          <p:spPr bwMode="gray">
            <a:xfrm>
              <a:off x="3916" y="2509"/>
              <a:ext cx="83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square">
              <a:spAutoFit/>
              <a:flatTx/>
            </a:bodyPr>
            <a:lstStyle/>
            <a:p>
              <a:pPr algn="ctr" rtl="0"/>
              <a:endParaRPr lang="ar-EG" sz="1600" dirty="0">
                <a:solidFill>
                  <a:srgbClr val="860000"/>
                </a:solidFill>
                <a:cs typeface="Al-Mothnna" pitchFamily="2" charset="-78"/>
              </a:endParaRPr>
            </a:p>
            <a:p>
              <a:pPr algn="ctr"/>
              <a:r>
                <a:rPr lang="ar-EG" sz="2400" dirty="0">
                  <a:solidFill>
                    <a:srgbClr val="860000"/>
                  </a:solidFill>
                  <a:cs typeface="AdvertisingBold" pitchFamily="2" charset="-78"/>
                </a:rPr>
                <a:t>الممارسة والتدريب </a:t>
              </a:r>
              <a:r>
                <a:rPr lang="ar-EG" sz="2400" dirty="0" smtClean="0">
                  <a:solidFill>
                    <a:srgbClr val="860000"/>
                  </a:solidFill>
                  <a:cs typeface="AdvertisingBold" pitchFamily="2" charset="-78"/>
                </a:rPr>
                <a:t>العملي.</a:t>
              </a:r>
              <a:endParaRPr lang="en-US" sz="2400" dirty="0">
                <a:solidFill>
                  <a:srgbClr val="8600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29848" name="Group 120"/>
          <p:cNvGrpSpPr>
            <a:grpSpLocks/>
          </p:cNvGrpSpPr>
          <p:nvPr/>
        </p:nvGrpSpPr>
        <p:grpSpPr bwMode="auto">
          <a:xfrm>
            <a:off x="5064570" y="1066799"/>
            <a:ext cx="2174429" cy="1992561"/>
            <a:chOff x="3779" y="1110"/>
            <a:chExt cx="1063" cy="888"/>
          </a:xfrm>
        </p:grpSpPr>
        <p:sp>
          <p:nvSpPr>
            <p:cNvPr id="329849" name="Oval 121"/>
            <p:cNvSpPr>
              <a:spLocks noChangeArrowheads="1"/>
            </p:cNvSpPr>
            <p:nvPr/>
          </p:nvSpPr>
          <p:spPr bwMode="gray">
            <a:xfrm>
              <a:off x="3779" y="1110"/>
              <a:ext cx="1063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29850" name="Group 122"/>
            <p:cNvGrpSpPr>
              <a:grpSpLocks/>
            </p:cNvGrpSpPr>
            <p:nvPr/>
          </p:nvGrpSpPr>
          <p:grpSpPr bwMode="auto">
            <a:xfrm>
              <a:off x="3811" y="1133"/>
              <a:ext cx="1002" cy="865"/>
              <a:chOff x="3975" y="1593"/>
              <a:chExt cx="931" cy="1163"/>
            </a:xfrm>
          </p:grpSpPr>
          <p:pic>
            <p:nvPicPr>
              <p:cNvPr id="329851" name="Picture 123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9852" name="Oval 124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EA9C0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29853" name="Picture 125" descr="light_shadow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29854" name="Group 126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29855" name="Group 12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29856" name="AutoShape 12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57" name="AutoShape 12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58" name="AutoShape 13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59" name="AutoShape 13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29860" name="Group 13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29861" name="AutoShape 13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62" name="AutoShape 13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63" name="AutoShape 13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64" name="AutoShape 13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29865" name="Group 137"/>
            <p:cNvGrpSpPr>
              <a:grpSpLocks/>
            </p:cNvGrpSpPr>
            <p:nvPr/>
          </p:nvGrpSpPr>
          <p:grpSpPr bwMode="auto">
            <a:xfrm rot="-3733502" flipH="1" flipV="1">
              <a:off x="4338" y="1586"/>
              <a:ext cx="537" cy="189"/>
              <a:chOff x="2532" y="1051"/>
              <a:chExt cx="893" cy="246"/>
            </a:xfrm>
          </p:grpSpPr>
          <p:grpSp>
            <p:nvGrpSpPr>
              <p:cNvPr id="329866" name="Group 138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29867" name="AutoShape 13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68" name="AutoShape 14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69" name="AutoShape 14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70" name="AutoShape 14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29871" name="Group 143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29872" name="AutoShape 14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73" name="AutoShape 14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74" name="AutoShape 14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29875" name="AutoShape 14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29876" name="Rectangle 148"/>
            <p:cNvSpPr>
              <a:spLocks noChangeArrowheads="1"/>
            </p:cNvSpPr>
            <p:nvPr/>
          </p:nvSpPr>
          <p:spPr bwMode="gray">
            <a:xfrm>
              <a:off x="3904" y="1323"/>
              <a:ext cx="816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 rtl="1"/>
              <a:r>
                <a:rPr lang="ar-EG" sz="2400" dirty="0">
                  <a:solidFill>
                    <a:srgbClr val="663300"/>
                  </a:solidFill>
                  <a:cs typeface="AdvertisingBold" pitchFamily="2" charset="-78"/>
                </a:rPr>
                <a:t>القدوة </a:t>
              </a:r>
              <a:r>
                <a:rPr lang="ar-EG" sz="2400" dirty="0" smtClean="0">
                  <a:solidFill>
                    <a:srgbClr val="663300"/>
                  </a:solidFill>
                  <a:cs typeface="AdvertisingBold" pitchFamily="2" charset="-78"/>
                </a:rPr>
                <a:t>الحسنة.</a:t>
              </a:r>
              <a:endParaRPr lang="en-US" sz="2400" dirty="0">
                <a:solidFill>
                  <a:srgbClr val="663300"/>
                </a:solidFill>
                <a:cs typeface="AdvertisingBold" pitchFamily="2" charset="-78"/>
              </a:endParaRPr>
            </a:p>
          </p:txBody>
        </p:sp>
      </p:grpSp>
      <p:sp>
        <p:nvSpPr>
          <p:cNvPr id="329877" name="Line 149"/>
          <p:cNvSpPr>
            <a:spLocks noChangeShapeType="1"/>
          </p:cNvSpPr>
          <p:nvPr/>
        </p:nvSpPr>
        <p:spPr bwMode="gray">
          <a:xfrm>
            <a:off x="5264150" y="3262313"/>
            <a:ext cx="328613" cy="242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29878" name="Line 150"/>
          <p:cNvSpPr>
            <a:spLocks noChangeShapeType="1"/>
          </p:cNvSpPr>
          <p:nvPr/>
        </p:nvSpPr>
        <p:spPr bwMode="gray">
          <a:xfrm>
            <a:off x="3568700" y="1905000"/>
            <a:ext cx="1346200" cy="930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329879" name="Group 151"/>
          <p:cNvGrpSpPr>
            <a:grpSpLocks/>
          </p:cNvGrpSpPr>
          <p:nvPr/>
        </p:nvGrpSpPr>
        <p:grpSpPr bwMode="auto">
          <a:xfrm>
            <a:off x="2628052" y="2133599"/>
            <a:ext cx="3010748" cy="2324653"/>
            <a:chOff x="2304" y="1960"/>
            <a:chExt cx="1707" cy="1038"/>
          </a:xfrm>
        </p:grpSpPr>
        <p:sp>
          <p:nvSpPr>
            <p:cNvPr id="329880" name="Oval 152"/>
            <p:cNvSpPr>
              <a:spLocks noChangeArrowheads="1"/>
            </p:cNvSpPr>
            <p:nvPr/>
          </p:nvSpPr>
          <p:spPr bwMode="gray">
            <a:xfrm>
              <a:off x="2509" y="1960"/>
              <a:ext cx="1502" cy="1038"/>
            </a:xfrm>
            <a:prstGeom prst="ellipse">
              <a:avLst/>
            </a:prstGeom>
            <a:solidFill>
              <a:srgbClr val="DCDCDC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29881" name="Group 153"/>
            <p:cNvGrpSpPr>
              <a:grpSpLocks/>
            </p:cNvGrpSpPr>
            <p:nvPr/>
          </p:nvGrpSpPr>
          <p:grpSpPr bwMode="auto">
            <a:xfrm rot="4976862" flipH="1">
              <a:off x="2635" y="1698"/>
              <a:ext cx="960" cy="1621"/>
              <a:chOff x="1944" y="1111"/>
              <a:chExt cx="204" cy="196"/>
            </a:xfrm>
          </p:grpSpPr>
          <p:pic>
            <p:nvPicPr>
              <p:cNvPr id="329882" name="Picture 154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1961" y="1124"/>
                <a:ext cx="174" cy="1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9883" name="Oval 155"/>
              <p:cNvSpPr>
                <a:spLocks noChangeArrowheads="1"/>
              </p:cNvSpPr>
              <p:nvPr/>
            </p:nvSpPr>
            <p:spPr bwMode="gray">
              <a:xfrm flipH="1">
                <a:off x="1962" y="1124"/>
                <a:ext cx="173" cy="172"/>
              </a:xfrm>
              <a:prstGeom prst="ellipse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>
                      <a:alpha val="50000"/>
                    </a:srgbClr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329884" name="Group 156"/>
              <p:cNvGrpSpPr>
                <a:grpSpLocks/>
              </p:cNvGrpSpPr>
              <p:nvPr/>
            </p:nvGrpSpPr>
            <p:grpSpPr bwMode="auto">
              <a:xfrm rot="1297425" flipV="1">
                <a:off x="1971" y="1258"/>
                <a:ext cx="151" cy="37"/>
                <a:chOff x="2532" y="1051"/>
                <a:chExt cx="893" cy="246"/>
              </a:xfrm>
            </p:grpSpPr>
            <p:grpSp>
              <p:nvGrpSpPr>
                <p:cNvPr id="329885" name="Group 15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29886" name="AutoShape 158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87" name="AutoShape 159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88" name="AutoShape 160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89" name="AutoShape 161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29890" name="Group 16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29891" name="AutoShape 163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92" name="AutoShape 164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93" name="AutoShape 165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29894" name="AutoShape 166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  <p:sp>
            <p:nvSpPr>
              <p:cNvPr id="329895" name="Arc 167"/>
              <p:cNvSpPr>
                <a:spLocks/>
              </p:cNvSpPr>
              <p:nvPr/>
            </p:nvSpPr>
            <p:spPr bwMode="gray">
              <a:xfrm rot="25447716">
                <a:off x="1948" y="1107"/>
                <a:ext cx="196" cy="20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603 w 43200"/>
                  <a:gd name="T1" fmla="*/ 33545 h 43155"/>
                  <a:gd name="T2" fmla="*/ 22996 w 43200"/>
                  <a:gd name="T3" fmla="*/ 43155 h 43155"/>
                  <a:gd name="T4" fmla="*/ 21600 w 43200"/>
                  <a:gd name="T5" fmla="*/ 21600 h 43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155" fill="none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</a:path>
                  <a:path w="43200" h="43155" stroke="0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ysDot"/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29896" name="Picture 168" descr="light_shadow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740"/>
              <a:stretch>
                <a:fillRect/>
              </a:stretch>
            </p:blipFill>
            <p:spPr bwMode="gray">
              <a:xfrm rot="2569845" flipH="1">
                <a:off x="2015" y="1139"/>
                <a:ext cx="129" cy="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29897" name="Text Box 169"/>
            <p:cNvSpPr txBox="1">
              <a:spLocks noChangeArrowheads="1"/>
            </p:cNvSpPr>
            <p:nvPr/>
          </p:nvSpPr>
          <p:spPr bwMode="auto">
            <a:xfrm>
              <a:off x="2639" y="2220"/>
              <a:ext cx="1008" cy="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EG" sz="2400" dirty="0">
                  <a:solidFill>
                    <a:srgbClr val="800000"/>
                  </a:solidFill>
                  <a:cs typeface="AdvertisingBold" pitchFamily="2" charset="-78"/>
                </a:rPr>
                <a:t>طرق تعلم القيم واكتسابها</a:t>
              </a:r>
              <a:endParaRPr lang="en-US" sz="2400" dirty="0">
                <a:solidFill>
                  <a:srgbClr val="800000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401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98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3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1000"/>
                                        <p:tgtEl>
                                          <p:spTgt spid="3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329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1000"/>
                                        <p:tgtEl>
                                          <p:spTgt spid="32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1000"/>
                                        <p:tgtEl>
                                          <p:spTgt spid="32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1000"/>
                                        <p:tgtEl>
                                          <p:spTgt spid="3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1000"/>
                                        <p:tgtEl>
                                          <p:spTgt spid="32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1000"/>
                                        <p:tgtEl>
                                          <p:spTgt spid="32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1000"/>
                                        <p:tgtEl>
                                          <p:spTgt spid="3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 animBg="1"/>
      <p:bldP spid="329731" grpId="0" animBg="1"/>
      <p:bldP spid="329733" grpId="0" animBg="1"/>
      <p:bldP spid="329877" grpId="0" animBg="1"/>
      <p:bldP spid="32987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2" name="AutoShape 8"/>
          <p:cNvSpPr>
            <a:spLocks noChangeArrowheads="1"/>
          </p:cNvSpPr>
          <p:nvPr/>
        </p:nvSpPr>
        <p:spPr bwMode="ltGray">
          <a:xfrm>
            <a:off x="1771650" y="1295400"/>
            <a:ext cx="5880100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rgbClr val="68A6EA">
                  <a:gamma/>
                  <a:tint val="0"/>
                  <a:invGamma/>
                </a:srgbClr>
              </a:gs>
              <a:gs pos="100000">
                <a:srgbClr val="68A6EA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>
              <a:solidFill>
                <a:prstClr val="black"/>
              </a:solidFill>
            </a:endParaRPr>
          </a:p>
        </p:txBody>
      </p:sp>
      <p:grpSp>
        <p:nvGrpSpPr>
          <p:cNvPr id="42015" name="Group 31"/>
          <p:cNvGrpSpPr>
            <a:grpSpLocks/>
          </p:cNvGrpSpPr>
          <p:nvPr/>
        </p:nvGrpSpPr>
        <p:grpSpPr bwMode="auto">
          <a:xfrm>
            <a:off x="2209800" y="4191000"/>
            <a:ext cx="4038600" cy="990600"/>
            <a:chOff x="480" y="2640"/>
            <a:chExt cx="2544" cy="624"/>
          </a:xfrm>
        </p:grpSpPr>
        <p:sp>
          <p:nvSpPr>
            <p:cNvPr id="41995" name="AutoShape 11"/>
            <p:cNvSpPr>
              <a:spLocks noChangeArrowheads="1"/>
            </p:cNvSpPr>
            <p:nvPr/>
          </p:nvSpPr>
          <p:spPr bwMode="blackWhite">
            <a:xfrm>
              <a:off x="480" y="2640"/>
              <a:ext cx="2544" cy="62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4173F1"/>
                </a:gs>
                <a:gs pos="100000">
                  <a:srgbClr val="4173F1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2003" name="Rectangle 19"/>
            <p:cNvSpPr>
              <a:spLocks noChangeArrowheads="1"/>
            </p:cNvSpPr>
            <p:nvPr/>
          </p:nvSpPr>
          <p:spPr bwMode="auto">
            <a:xfrm>
              <a:off x="509" y="2782"/>
              <a:ext cx="251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685800" algn="l"/>
                  <a:tab pos="815975" algn="l"/>
                </a:tabLst>
              </a:pPr>
              <a:r>
                <a:rPr lang="ar-EG" sz="2800" dirty="0" smtClean="0">
                  <a:solidFill>
                    <a:prstClr val="white"/>
                  </a:solidFill>
                  <a:cs typeface="AdvertisingBold" pitchFamily="2" charset="-78"/>
                </a:rPr>
                <a:t>التعامل مع البائعين</a:t>
              </a:r>
              <a:endParaRPr lang="ar-EG" sz="2800" dirty="0">
                <a:solidFill>
                  <a:prstClr val="white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2013" name="Group 29"/>
          <p:cNvGrpSpPr>
            <a:grpSpLocks/>
          </p:cNvGrpSpPr>
          <p:nvPr/>
        </p:nvGrpSpPr>
        <p:grpSpPr bwMode="auto">
          <a:xfrm>
            <a:off x="2209800" y="1905000"/>
            <a:ext cx="4038600" cy="990600"/>
            <a:chOff x="480" y="1200"/>
            <a:chExt cx="2544" cy="624"/>
          </a:xfrm>
        </p:grpSpPr>
        <p:sp>
          <p:nvSpPr>
            <p:cNvPr id="41993" name="AutoShape 9"/>
            <p:cNvSpPr>
              <a:spLocks noChangeArrowheads="1"/>
            </p:cNvSpPr>
            <p:nvPr/>
          </p:nvSpPr>
          <p:spPr bwMode="blackWhite">
            <a:xfrm>
              <a:off x="480" y="1200"/>
              <a:ext cx="2544" cy="62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00CC99"/>
                </a:gs>
                <a:gs pos="100000">
                  <a:srgbClr val="00CC99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2005" name="Rectangle 21"/>
            <p:cNvSpPr>
              <a:spLocks noChangeArrowheads="1"/>
            </p:cNvSpPr>
            <p:nvPr/>
          </p:nvSpPr>
          <p:spPr bwMode="auto">
            <a:xfrm>
              <a:off x="480" y="1286"/>
              <a:ext cx="254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3200" dirty="0" smtClean="0">
                  <a:solidFill>
                    <a:prstClr val="white"/>
                  </a:solidFill>
                  <a:cs typeface="AdvertisingBold" pitchFamily="2" charset="-78"/>
                </a:rPr>
                <a:t>التعامل مع الأقارب</a:t>
              </a:r>
              <a:endParaRPr lang="en-US" sz="3200" dirty="0">
                <a:solidFill>
                  <a:prstClr val="white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2014" name="Group 30"/>
          <p:cNvGrpSpPr>
            <a:grpSpLocks/>
          </p:cNvGrpSpPr>
          <p:nvPr/>
        </p:nvGrpSpPr>
        <p:grpSpPr bwMode="auto">
          <a:xfrm>
            <a:off x="2197100" y="3048000"/>
            <a:ext cx="4051300" cy="990600"/>
            <a:chOff x="472" y="1920"/>
            <a:chExt cx="2552" cy="624"/>
          </a:xfrm>
        </p:grpSpPr>
        <p:sp>
          <p:nvSpPr>
            <p:cNvPr id="41994" name="AutoShape 10"/>
            <p:cNvSpPr>
              <a:spLocks noChangeArrowheads="1"/>
            </p:cNvSpPr>
            <p:nvPr/>
          </p:nvSpPr>
          <p:spPr bwMode="blackWhite">
            <a:xfrm>
              <a:off x="480" y="1920"/>
              <a:ext cx="2544" cy="62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699D5F"/>
                </a:gs>
                <a:gs pos="100000">
                  <a:srgbClr val="699D5F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2006" name="Rectangle 22"/>
            <p:cNvSpPr>
              <a:spLocks noChangeArrowheads="1"/>
            </p:cNvSpPr>
            <p:nvPr/>
          </p:nvSpPr>
          <p:spPr bwMode="auto">
            <a:xfrm>
              <a:off x="472" y="1955"/>
              <a:ext cx="249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 smtClean="0">
                  <a:solidFill>
                    <a:prstClr val="white"/>
                  </a:solidFill>
                  <a:cs typeface="AdvertisingBold" pitchFamily="2" charset="-78"/>
                </a:rPr>
                <a:t>التعامل مع الجيران</a:t>
              </a:r>
              <a:endParaRPr lang="en-US" sz="2800" dirty="0">
                <a:solidFill>
                  <a:prstClr val="white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2057400" y="164225"/>
            <a:ext cx="4876800" cy="1180500"/>
            <a:chOff x="1247" y="527"/>
            <a:chExt cx="3175" cy="607"/>
          </a:xfrm>
        </p:grpSpPr>
        <p:sp>
          <p:nvSpPr>
            <p:cNvPr id="18" name="AutoShape 4"/>
            <p:cNvSpPr>
              <a:spLocks noChangeArrowheads="1"/>
            </p:cNvSpPr>
            <p:nvPr/>
          </p:nvSpPr>
          <p:spPr bwMode="gray">
            <a:xfrm>
              <a:off x="1247" y="527"/>
              <a:ext cx="3175" cy="56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/>
              <a:endParaRPr lang="en-US" sz="2400" b="1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dvertisingBold" pitchFamily="2" charset="-78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1247" y="643"/>
              <a:ext cx="3137" cy="491"/>
            </a:xfrm>
            <a:prstGeom prst="rect">
              <a:avLst/>
            </a:prstGeom>
            <a:ln/>
            <a:extLst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lvl="0" algn="ctr"/>
              <a:r>
                <a:rPr lang="ar-SA" sz="2800" dirty="0">
                  <a:solidFill>
                    <a:schemeClr val="tx1"/>
                  </a:solidFill>
                  <a:cs typeface="AdvertisingExtraBold" pitchFamily="2" charset="-78"/>
                </a:rPr>
                <a:t>إكساب المهارات للأبناء</a:t>
              </a:r>
            </a:p>
            <a:p>
              <a:pPr lvl="0" algn="ctr"/>
              <a:r>
                <a:rPr lang="ar-SA" sz="2800" u="sng" dirty="0">
                  <a:solidFill>
                    <a:schemeClr val="tx1"/>
                  </a:solidFill>
                  <a:cs typeface="AdvertisingExtraBold" pitchFamily="2" charset="-78"/>
                </a:rPr>
                <a:t>من 6:3 سنوات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3470749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01" name="Group 25"/>
          <p:cNvGrpSpPr>
            <a:grpSpLocks/>
          </p:cNvGrpSpPr>
          <p:nvPr/>
        </p:nvGrpSpPr>
        <p:grpSpPr bwMode="auto">
          <a:xfrm>
            <a:off x="4571998" y="1600200"/>
            <a:ext cx="3527425" cy="2025650"/>
            <a:chOff x="2880" y="1248"/>
            <a:chExt cx="2222" cy="1276"/>
          </a:xfrm>
        </p:grpSpPr>
        <p:sp>
          <p:nvSpPr>
            <p:cNvPr id="24585" name="AutoShape 9"/>
            <p:cNvSpPr>
              <a:spLocks noChangeArrowheads="1"/>
            </p:cNvSpPr>
            <p:nvPr/>
          </p:nvSpPr>
          <p:spPr bwMode="gray">
            <a:xfrm>
              <a:off x="2880" y="1248"/>
              <a:ext cx="2222" cy="1276"/>
            </a:xfrm>
            <a:prstGeom prst="homePlate">
              <a:avLst>
                <a:gd name="adj" fmla="val 30144"/>
              </a:avLst>
            </a:prstGeom>
            <a:gradFill rotWithShape="1">
              <a:gsLst>
                <a:gs pos="0">
                  <a:srgbClr val="996633">
                    <a:gamma/>
                    <a:shade val="76078"/>
                    <a:invGamma/>
                  </a:srgbClr>
                </a:gs>
                <a:gs pos="100000">
                  <a:srgbClr val="996633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 flipH="1">
              <a:off x="2969" y="1420"/>
              <a:ext cx="1837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تعامل الوالدين مع المواقف المختلفة الصادرة منهم</a:t>
              </a:r>
              <a:endParaRPr lang="ar-EG" sz="28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602" name="Group 26"/>
          <p:cNvGrpSpPr>
            <a:grpSpLocks/>
          </p:cNvGrpSpPr>
          <p:nvPr/>
        </p:nvGrpSpPr>
        <p:grpSpPr bwMode="auto">
          <a:xfrm>
            <a:off x="828674" y="1600200"/>
            <a:ext cx="3633788" cy="1987550"/>
            <a:chOff x="522" y="1264"/>
            <a:chExt cx="2289" cy="1252"/>
          </a:xfrm>
        </p:grpSpPr>
        <p:sp>
          <p:nvSpPr>
            <p:cNvPr id="24588" name="AutoShape 12"/>
            <p:cNvSpPr>
              <a:spLocks noChangeArrowheads="1"/>
            </p:cNvSpPr>
            <p:nvPr/>
          </p:nvSpPr>
          <p:spPr bwMode="gray">
            <a:xfrm flipH="1">
              <a:off x="522" y="1264"/>
              <a:ext cx="2289" cy="1252"/>
            </a:xfrm>
            <a:prstGeom prst="homePlate">
              <a:avLst>
                <a:gd name="adj" fmla="val 31504"/>
              </a:avLst>
            </a:prstGeom>
            <a:gradFill rotWithShape="1">
              <a:gsLst>
                <a:gs pos="0">
                  <a:srgbClr val="006600">
                    <a:gamma/>
                    <a:shade val="76078"/>
                    <a:invGamma/>
                  </a:srgbClr>
                </a:gs>
                <a:gs pos="100000">
                  <a:srgbClr val="006600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843" y="1436"/>
              <a:ext cx="1968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dirty="0" smtClean="0">
                  <a:solidFill>
                    <a:schemeClr val="bg1"/>
                  </a:solidFill>
                  <a:cs typeface="AdvertisingBold" pitchFamily="2" charset="-78"/>
                </a:rPr>
                <a:t>ترغيب </a:t>
              </a:r>
              <a:r>
                <a:rPr lang="ar-SA" dirty="0">
                  <a:solidFill>
                    <a:schemeClr val="bg1"/>
                  </a:solidFill>
                  <a:cs typeface="AdvertisingBold" pitchFamily="2" charset="-78"/>
                </a:rPr>
                <a:t>الطفل فى كل مسؤولية جديدة تبدأ فى حياته،ومن أمثلة ذلك الاستذكار، العناية الذاتية، الواجبات الاجتماعية.</a:t>
              </a:r>
              <a:endParaRPr lang="ar-EG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603" name="Group 27"/>
          <p:cNvGrpSpPr>
            <a:grpSpLocks/>
          </p:cNvGrpSpPr>
          <p:nvPr/>
        </p:nvGrpSpPr>
        <p:grpSpPr bwMode="auto">
          <a:xfrm>
            <a:off x="4573587" y="3590208"/>
            <a:ext cx="3527425" cy="2025650"/>
            <a:chOff x="2881" y="2590"/>
            <a:chExt cx="2222" cy="1276"/>
          </a:xfrm>
        </p:grpSpPr>
        <p:sp>
          <p:nvSpPr>
            <p:cNvPr id="24591" name="AutoShape 15"/>
            <p:cNvSpPr>
              <a:spLocks noChangeArrowheads="1"/>
            </p:cNvSpPr>
            <p:nvPr/>
          </p:nvSpPr>
          <p:spPr bwMode="gray">
            <a:xfrm>
              <a:off x="2881" y="2590"/>
              <a:ext cx="2222" cy="1276"/>
            </a:xfrm>
            <a:prstGeom prst="homePlate">
              <a:avLst>
                <a:gd name="adj" fmla="val 30144"/>
              </a:avLst>
            </a:prstGeom>
            <a:gradFill rotWithShape="1">
              <a:gsLst>
                <a:gs pos="0">
                  <a:srgbClr val="006600">
                    <a:gamma/>
                    <a:shade val="76078"/>
                    <a:invGamma/>
                  </a:srgbClr>
                </a:gs>
                <a:gs pos="100000">
                  <a:srgbClr val="006600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92" name="Rectangle 16"/>
            <p:cNvSpPr>
              <a:spLocks noChangeArrowheads="1"/>
            </p:cNvSpPr>
            <p:nvPr/>
          </p:nvSpPr>
          <p:spPr bwMode="auto">
            <a:xfrm flipH="1">
              <a:off x="2893" y="2619"/>
              <a:ext cx="1989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 smtClean="0">
                  <a:solidFill>
                    <a:schemeClr val="bg1"/>
                  </a:solidFill>
                  <a:cs typeface="AdvertisingBold" pitchFamily="2" charset="-78"/>
                </a:rPr>
                <a:t>العديد </a:t>
              </a:r>
              <a:r>
                <a:rPr lang="ar-SA" sz="2400" dirty="0">
                  <a:solidFill>
                    <a:schemeClr val="bg1"/>
                  </a:solidFill>
                  <a:cs typeface="AdvertisingBold" pitchFamily="2" charset="-78"/>
                </a:rPr>
                <a:t>من الأنشطة والألعاب التى تعمل على تنمية </a:t>
              </a:r>
              <a:r>
                <a:rPr lang="ar-SA" sz="2400" dirty="0" smtClean="0">
                  <a:solidFill>
                    <a:schemeClr val="bg1"/>
                  </a:solidFill>
                  <a:cs typeface="AdvertisingBold" pitchFamily="2" charset="-78"/>
                </a:rPr>
                <a:t>عقل</a:t>
              </a:r>
              <a:r>
                <a:rPr lang="ar-EG" sz="2400" dirty="0" smtClean="0">
                  <a:solidFill>
                    <a:schemeClr val="bg1"/>
                  </a:solidFill>
                  <a:cs typeface="AdvertisingBold" pitchFamily="2" charset="-78"/>
                </a:rPr>
                <a:t>ه</a:t>
              </a:r>
              <a:r>
                <a:rPr lang="ar-SA" sz="2400" dirty="0" smtClean="0">
                  <a:solidFill>
                    <a:schemeClr val="bg1"/>
                  </a:solidFill>
                  <a:cs typeface="AdvertisingBold" pitchFamily="2" charset="-78"/>
                </a:rPr>
                <a:t> وشخصيته.</a:t>
              </a:r>
              <a:endParaRPr lang="ar-EG" sz="24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24604" name="Group 28"/>
          <p:cNvGrpSpPr>
            <a:grpSpLocks/>
          </p:cNvGrpSpPr>
          <p:nvPr/>
        </p:nvGrpSpPr>
        <p:grpSpPr bwMode="auto">
          <a:xfrm>
            <a:off x="828674" y="3590206"/>
            <a:ext cx="3735390" cy="1989138"/>
            <a:chOff x="522" y="2606"/>
            <a:chExt cx="2353" cy="1253"/>
          </a:xfrm>
        </p:grpSpPr>
        <p:sp>
          <p:nvSpPr>
            <p:cNvPr id="24594" name="AutoShape 18"/>
            <p:cNvSpPr>
              <a:spLocks noChangeArrowheads="1"/>
            </p:cNvSpPr>
            <p:nvPr/>
          </p:nvSpPr>
          <p:spPr bwMode="gray">
            <a:xfrm flipH="1">
              <a:off x="522" y="2606"/>
              <a:ext cx="2289" cy="1253"/>
            </a:xfrm>
            <a:prstGeom prst="homePlate">
              <a:avLst>
                <a:gd name="adj" fmla="val 31479"/>
              </a:avLst>
            </a:prstGeom>
            <a:gradFill rotWithShape="1">
              <a:gsLst>
                <a:gs pos="0">
                  <a:srgbClr val="996633">
                    <a:gamma/>
                    <a:shade val="76078"/>
                    <a:invGamma/>
                  </a:srgbClr>
                </a:gs>
                <a:gs pos="100000">
                  <a:srgbClr val="996633"/>
                </a:gs>
              </a:gsLst>
              <a:lin ang="5400000" scaled="1"/>
            </a:gradFill>
            <a:ln w="28575" algn="ctr">
              <a:solidFill>
                <a:srgbClr val="F8F8F8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4595" name="Rectangle 19"/>
            <p:cNvSpPr>
              <a:spLocks noChangeArrowheads="1"/>
            </p:cNvSpPr>
            <p:nvPr/>
          </p:nvSpPr>
          <p:spPr bwMode="auto">
            <a:xfrm>
              <a:off x="779" y="2752"/>
              <a:ext cx="2096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000" dirty="0" smtClean="0">
                  <a:solidFill>
                    <a:schemeClr val="bg1"/>
                  </a:solidFill>
                  <a:cs typeface="AdvertisingBold" pitchFamily="2" charset="-78"/>
                </a:rPr>
                <a:t>الحث </a:t>
              </a:r>
              <a:r>
                <a:rPr lang="ar-SA" sz="2000" dirty="0">
                  <a:solidFill>
                    <a:schemeClr val="bg1"/>
                  </a:solidFill>
                  <a:cs typeface="AdvertisingBold" pitchFamily="2" charset="-78"/>
                </a:rPr>
                <a:t>على المزيد من </a:t>
              </a:r>
              <a:r>
                <a:rPr lang="ar-SA" sz="2000" dirty="0" smtClean="0">
                  <a:solidFill>
                    <a:schemeClr val="bg1"/>
                  </a:solidFill>
                  <a:cs typeface="AdvertisingBold" pitchFamily="2" charset="-78"/>
                </a:rPr>
                <a:t>تنمية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r>
                <a:rPr lang="ar-SA" sz="2000" dirty="0" smtClean="0">
                  <a:solidFill>
                    <a:schemeClr val="bg1"/>
                  </a:solidFill>
                  <a:cs typeface="AdvertisingBold" pitchFamily="2" charset="-78"/>
                </a:rPr>
                <a:t>النمو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  </a:t>
              </a:r>
              <a:r>
                <a:rPr lang="ar-SA" sz="2000" dirty="0" smtClean="0">
                  <a:solidFill>
                    <a:schemeClr val="bg1"/>
                  </a:solidFill>
                  <a:cs typeface="AdvertisingBold" pitchFamily="2" charset="-78"/>
                </a:rPr>
                <a:t>المعرفى </a:t>
              </a:r>
              <a:r>
                <a:rPr lang="ar-SA" sz="2000" dirty="0">
                  <a:solidFill>
                    <a:schemeClr val="bg1"/>
                  </a:solidFill>
                  <a:cs typeface="AdvertisingBold" pitchFamily="2" charset="-78"/>
                </a:rPr>
                <a:t>للطفل،وذلك من خلال العمل على توسيع دائرة </a:t>
              </a:r>
              <a:r>
                <a:rPr lang="ar-SA" sz="2000" dirty="0" smtClean="0">
                  <a:solidFill>
                    <a:schemeClr val="bg1"/>
                  </a:solidFill>
                  <a:cs typeface="AdvertisingBold" pitchFamily="2" charset="-78"/>
                </a:rPr>
                <a:t>معارفه.</a:t>
              </a:r>
              <a:endParaRPr lang="ar-EG" sz="20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2286000" y="152400"/>
            <a:ext cx="4800600" cy="12954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600" dirty="0">
                <a:cs typeface="AdvertisingBold" pitchFamily="2" charset="-78"/>
              </a:rPr>
              <a:t>إكساب المهارات للأبناء</a:t>
            </a:r>
          </a:p>
          <a:p>
            <a:pPr algn="ctr"/>
            <a:r>
              <a:rPr lang="ar-EG" sz="3600" dirty="0">
                <a:cs typeface="AdvertisingBold" pitchFamily="2" charset="-78"/>
              </a:rPr>
              <a:t>المرحلة </a:t>
            </a:r>
            <a:r>
              <a:rPr lang="ar-EG" sz="3600" u="sng" dirty="0">
                <a:solidFill>
                  <a:srgbClr val="FFFF00"/>
                </a:solidFill>
                <a:cs typeface="AdvertisingBold" pitchFamily="2" charset="-78"/>
              </a:rPr>
              <a:t>من 6: 12 سنة</a:t>
            </a:r>
          </a:p>
        </p:txBody>
      </p:sp>
    </p:spTree>
    <p:extLst>
      <p:ext uri="{BB962C8B-B14F-4D97-AF65-F5344CB8AC3E}">
        <p14:creationId xmlns:p14="http://schemas.microsoft.com/office/powerpoint/2010/main" val="330960541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10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10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05" name="Group 45"/>
          <p:cNvGrpSpPr>
            <a:grpSpLocks/>
          </p:cNvGrpSpPr>
          <p:nvPr/>
        </p:nvGrpSpPr>
        <p:grpSpPr bwMode="auto">
          <a:xfrm>
            <a:off x="1751207" y="381000"/>
            <a:ext cx="5569003" cy="1406284"/>
            <a:chOff x="1728" y="336"/>
            <a:chExt cx="2570" cy="669"/>
          </a:xfrm>
        </p:grpSpPr>
        <p:sp>
          <p:nvSpPr>
            <p:cNvPr id="66594" name="AutoShape 34"/>
            <p:cNvSpPr>
              <a:spLocks noChangeArrowheads="1"/>
            </p:cNvSpPr>
            <p:nvPr/>
          </p:nvSpPr>
          <p:spPr bwMode="gray">
            <a:xfrm>
              <a:off x="1728" y="336"/>
              <a:ext cx="2570" cy="669"/>
            </a:xfrm>
            <a:prstGeom prst="can">
              <a:avLst>
                <a:gd name="adj" fmla="val 20477"/>
              </a:avLst>
            </a:prstGeom>
            <a:gradFill rotWithShape="1">
              <a:gsLst>
                <a:gs pos="0">
                  <a:srgbClr val="72CC4E">
                    <a:gamma/>
                    <a:shade val="56078"/>
                    <a:invGamma/>
                  </a:srgbClr>
                </a:gs>
                <a:gs pos="50000">
                  <a:srgbClr val="72CC4E"/>
                </a:gs>
                <a:gs pos="100000">
                  <a:srgbClr val="72CC4E">
                    <a:gamma/>
                    <a:shade val="56078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1786" y="551"/>
              <a:ext cx="2496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>
                  <a:solidFill>
                    <a:schemeClr val="bg1"/>
                  </a:solidFill>
                  <a:cs typeface="AdvertisingExtraBold" pitchFamily="2" charset="-78"/>
                </a:rPr>
                <a:t>إكساب المهارات للأبناء</a:t>
              </a:r>
            </a:p>
            <a:p>
              <a:pPr algn="ctr"/>
              <a:r>
                <a:rPr lang="ar-EG" sz="2800" dirty="0">
                  <a:solidFill>
                    <a:schemeClr val="bg1"/>
                  </a:solidFill>
                  <a:cs typeface="AdvertisingExtraBold" pitchFamily="2" charset="-78"/>
                </a:rPr>
                <a:t>المرحلة من </a:t>
              </a:r>
              <a:r>
                <a:rPr lang="ar-EG" sz="2800" dirty="0">
                  <a:solidFill>
                    <a:srgbClr val="FFFF00"/>
                  </a:solidFill>
                  <a:cs typeface="AdvertisingExtraBold" pitchFamily="2" charset="-78"/>
                </a:rPr>
                <a:t>15:12 سنة</a:t>
              </a: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961714" y="1981200"/>
            <a:ext cx="7239000" cy="353961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 algn="just" rtl="1">
              <a:buFont typeface="Arial" pitchFamily="34" charset="0"/>
              <a:buChar char="•"/>
            </a:pPr>
            <a:r>
              <a:rPr lang="ar-EG" dirty="0" smtClean="0">
                <a:cs typeface="AdvertisingBold" pitchFamily="2" charset="-78"/>
              </a:rPr>
              <a:t>إعطاؤه </a:t>
            </a:r>
            <a:r>
              <a:rPr lang="ar-EG" dirty="0">
                <a:cs typeface="AdvertisingBold" pitchFamily="2" charset="-78"/>
              </a:rPr>
              <a:t>مساحة للتعبير عن نفسه</a:t>
            </a:r>
            <a:r>
              <a:rPr lang="ar-EG" dirty="0" smtClean="0">
                <a:cs typeface="AdvertisingBold" pitchFamily="2" charset="-78"/>
              </a:rPr>
              <a:t>،.</a:t>
            </a:r>
          </a:p>
          <a:p>
            <a:pPr marL="285750" indent="-285750" algn="just" rtl="1">
              <a:buFont typeface="Arial" pitchFamily="34" charset="0"/>
              <a:buChar char="•"/>
            </a:pPr>
            <a:r>
              <a:rPr lang="ar-EG" dirty="0" smtClean="0">
                <a:cs typeface="AdvertisingBold" pitchFamily="2" charset="-78"/>
              </a:rPr>
              <a:t>التعامل </a:t>
            </a:r>
            <a:r>
              <a:rPr lang="ar-EG" dirty="0">
                <a:cs typeface="AdvertisingBold" pitchFamily="2" charset="-78"/>
              </a:rPr>
              <a:t>مع غضبه من التدخل في أموره الخاصة بحذر </a:t>
            </a:r>
            <a:r>
              <a:rPr lang="ar-EG" dirty="0" smtClean="0">
                <a:cs typeface="AdvertisingBold" pitchFamily="2" charset="-78"/>
              </a:rPr>
              <a:t>شديد.</a:t>
            </a:r>
          </a:p>
          <a:p>
            <a:pPr marL="285750" indent="-285750" algn="just" rtl="1">
              <a:buFont typeface="Arial" pitchFamily="34" charset="0"/>
              <a:buChar char="•"/>
            </a:pPr>
            <a:r>
              <a:rPr lang="ar-EG" dirty="0" smtClean="0">
                <a:cs typeface="AdvertisingBold" pitchFamily="2" charset="-78"/>
              </a:rPr>
              <a:t>تذكيره </a:t>
            </a:r>
            <a:r>
              <a:rPr lang="ar-EG" dirty="0">
                <a:cs typeface="AdvertisingBold" pitchFamily="2" charset="-78"/>
              </a:rPr>
              <a:t>بأن يحاط بالأصدقاء الأسوياء</a:t>
            </a:r>
            <a:r>
              <a:rPr lang="ar-EG" dirty="0" smtClean="0">
                <a:cs typeface="AdvertisingBold" pitchFamily="2" charset="-78"/>
              </a:rPr>
              <a:t>،.</a:t>
            </a:r>
            <a:endParaRPr lang="ar-EG" dirty="0">
              <a:cs typeface="AdvertisingBold" pitchFamily="2" charset="-78"/>
            </a:endParaRPr>
          </a:p>
          <a:p>
            <a:pPr marL="285750" indent="-285750" algn="just" rtl="1">
              <a:buFont typeface="Arial" pitchFamily="34" charset="0"/>
              <a:buChar char="•"/>
            </a:pPr>
            <a:r>
              <a:rPr lang="ar-EG" dirty="0" smtClean="0">
                <a:cs typeface="AdvertisingBold" pitchFamily="2" charset="-78"/>
              </a:rPr>
              <a:t>توجهيهه </a:t>
            </a:r>
            <a:r>
              <a:rPr lang="ar-EG" dirty="0">
                <a:cs typeface="AdvertisingBold" pitchFamily="2" charset="-78"/>
              </a:rPr>
              <a:t>للتخلص من الأناينة في التعامل مع </a:t>
            </a:r>
            <a:r>
              <a:rPr lang="ar-EG" dirty="0" smtClean="0">
                <a:cs typeface="AdvertisingBold" pitchFamily="2" charset="-78"/>
              </a:rPr>
              <a:t>الآخرين</a:t>
            </a:r>
            <a:endParaRPr lang="ar-EG" dirty="0">
              <a:cs typeface="AdvertisingBold" pitchFamily="2" charset="-78"/>
            </a:endParaRPr>
          </a:p>
          <a:p>
            <a:pPr marL="285750" indent="-285750" algn="just" rtl="1">
              <a:buFont typeface="Arial" pitchFamily="34" charset="0"/>
              <a:buChar char="•"/>
            </a:pPr>
            <a:r>
              <a:rPr lang="ar-EG" dirty="0" smtClean="0">
                <a:cs typeface="AdvertisingBold" pitchFamily="2" charset="-78"/>
              </a:rPr>
              <a:t>إرشاده </a:t>
            </a:r>
            <a:r>
              <a:rPr lang="ar-EG" dirty="0">
                <a:cs typeface="AdvertisingBold" pitchFamily="2" charset="-78"/>
              </a:rPr>
              <a:t>إلى اتخاذ قدوة حسنة في حياته، </a:t>
            </a:r>
          </a:p>
          <a:p>
            <a:pPr marL="285750" indent="-285750" algn="just" rtl="1">
              <a:buFont typeface="Arial" pitchFamily="34" charset="0"/>
              <a:buChar char="•"/>
            </a:pPr>
            <a:r>
              <a:rPr lang="ar-EG" dirty="0" smtClean="0">
                <a:cs typeface="AdvertisingBold" pitchFamily="2" charset="-78"/>
              </a:rPr>
              <a:t>تدريبه </a:t>
            </a:r>
            <a:r>
              <a:rPr lang="ar-EG" dirty="0">
                <a:cs typeface="AdvertisingBold" pitchFamily="2" charset="-78"/>
              </a:rPr>
              <a:t>على الهوايات المختلفة للكشف عن قدراته.</a:t>
            </a:r>
          </a:p>
        </p:txBody>
      </p:sp>
    </p:spTree>
    <p:extLst>
      <p:ext uri="{BB962C8B-B14F-4D97-AF65-F5344CB8AC3E}">
        <p14:creationId xmlns:p14="http://schemas.microsoft.com/office/powerpoint/2010/main" val="144317558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045450" y="88732"/>
            <a:ext cx="6653635" cy="1324497"/>
            <a:chOff x="2289" y="755"/>
            <a:chExt cx="1357" cy="646"/>
          </a:xfrm>
        </p:grpSpPr>
        <p:grpSp>
          <p:nvGrpSpPr>
            <p:cNvPr id="26645" name="Group 19"/>
            <p:cNvGrpSpPr>
              <a:grpSpLocks/>
            </p:cNvGrpSpPr>
            <p:nvPr/>
          </p:nvGrpSpPr>
          <p:grpSpPr bwMode="auto">
            <a:xfrm>
              <a:off x="2289" y="755"/>
              <a:ext cx="1354" cy="589"/>
              <a:chOff x="4400" y="2777"/>
              <a:chExt cx="1197" cy="1062"/>
            </a:xfrm>
          </p:grpSpPr>
          <p:sp>
            <p:nvSpPr>
              <p:cNvPr id="26647" name="AutoShape 20"/>
              <p:cNvSpPr>
                <a:spLocks noChangeArrowheads="1"/>
              </p:cNvSpPr>
              <p:nvPr/>
            </p:nvSpPr>
            <p:spPr bwMode="gray">
              <a:xfrm>
                <a:off x="4400" y="2777"/>
                <a:ext cx="1197" cy="106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BCFA1"/>
                  </a:gs>
                  <a:gs pos="100000">
                    <a:srgbClr val="299070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8" name="Freeform 21"/>
              <p:cNvSpPr>
                <a:spLocks/>
              </p:cNvSpPr>
              <p:nvPr/>
            </p:nvSpPr>
            <p:spPr bwMode="gray">
              <a:xfrm>
                <a:off x="4458" y="2836"/>
                <a:ext cx="520" cy="531"/>
              </a:xfrm>
              <a:custGeom>
                <a:avLst/>
                <a:gdLst>
                  <a:gd name="T0" fmla="*/ 23 w 596"/>
                  <a:gd name="T1" fmla="*/ 0 h 598"/>
                  <a:gd name="T2" fmla="*/ 0 w 596"/>
                  <a:gd name="T3" fmla="*/ 28 h 598"/>
                  <a:gd name="T4" fmla="*/ 0 w 596"/>
                  <a:gd name="T5" fmla="*/ 141 h 598"/>
                  <a:gd name="T6" fmla="*/ 31 w 596"/>
                  <a:gd name="T7" fmla="*/ 41 h 598"/>
                  <a:gd name="T8" fmla="*/ 115 w 596"/>
                  <a:gd name="T9" fmla="*/ 0 h 598"/>
                  <a:gd name="T10" fmla="*/ 23 w 596"/>
                  <a:gd name="T11" fmla="*/ 0 h 5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8EDDD"/>
                  </a:gs>
                  <a:gs pos="50000">
                    <a:srgbClr val="3BCFA1"/>
                  </a:gs>
                  <a:gs pos="100000">
                    <a:srgbClr val="B8EDDD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6646" name="Rectangle 22"/>
            <p:cNvSpPr>
              <a:spLocks noChangeArrowheads="1"/>
            </p:cNvSpPr>
            <p:nvPr/>
          </p:nvSpPr>
          <p:spPr bwMode="auto">
            <a:xfrm>
              <a:off x="2292" y="800"/>
              <a:ext cx="135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solidFill>
                    <a:schemeClr val="bg1"/>
                  </a:solidFill>
                  <a:cs typeface="AdvertisingBold" pitchFamily="2" charset="-78"/>
                </a:rPr>
                <a:t>تابع: إكساب المهارات </a:t>
              </a:r>
              <a:r>
                <a:rPr lang="ar-EG" sz="2800" dirty="0" smtClean="0">
                  <a:solidFill>
                    <a:schemeClr val="bg1"/>
                  </a:solidFill>
                  <a:cs typeface="AdvertisingBold" pitchFamily="2" charset="-78"/>
                </a:rPr>
                <a:t>للأبناء</a:t>
              </a:r>
            </a:p>
            <a:p>
              <a:pPr algn="ctr"/>
              <a:r>
                <a:rPr lang="ar-EG" sz="2800" dirty="0" smtClean="0">
                  <a:solidFill>
                    <a:srgbClr val="FFFF00"/>
                  </a:solidFill>
                  <a:cs typeface="AdvertisingBold" pitchFamily="2" charset="-78"/>
                </a:rPr>
                <a:t> المرحلة </a:t>
              </a:r>
              <a:r>
                <a:rPr lang="ar-EG" sz="2800" dirty="0">
                  <a:solidFill>
                    <a:srgbClr val="FFFF00"/>
                  </a:solidFill>
                  <a:cs typeface="AdvertisingBold" pitchFamily="2" charset="-78"/>
                </a:rPr>
                <a:t>من 18:15سنة </a:t>
              </a:r>
              <a:endParaRPr lang="en-US" sz="2800" dirty="0">
                <a:solidFill>
                  <a:srgbClr val="FFFF00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1471612" y="3334417"/>
            <a:ext cx="5699125" cy="768350"/>
            <a:chOff x="350" y="2185"/>
            <a:chExt cx="2621" cy="484"/>
          </a:xfrm>
        </p:grpSpPr>
        <p:sp>
          <p:nvSpPr>
            <p:cNvPr id="26643" name="AutoShape 6"/>
            <p:cNvSpPr>
              <a:spLocks noChangeArrowheads="1"/>
            </p:cNvSpPr>
            <p:nvPr/>
          </p:nvSpPr>
          <p:spPr bwMode="gray">
            <a:xfrm>
              <a:off x="350" y="2185"/>
              <a:ext cx="2621" cy="48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F634D"/>
                </a:gs>
                <a:gs pos="50000">
                  <a:srgbClr val="65D7A6"/>
                </a:gs>
                <a:gs pos="100000">
                  <a:srgbClr val="2F634D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44" name="Rectangle 7"/>
            <p:cNvSpPr>
              <a:spLocks noChangeArrowheads="1"/>
            </p:cNvSpPr>
            <p:nvPr/>
          </p:nvSpPr>
          <p:spPr bwMode="auto">
            <a:xfrm>
              <a:off x="399" y="2206"/>
              <a:ext cx="255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>
                  <a:cs typeface="AdvertisingBold" pitchFamily="2" charset="-78"/>
                </a:rPr>
                <a:t>	يزداد الاعتزاز بالنفس، فلابد من احترام قراراته،ومناقشته بموضوعية.</a:t>
              </a:r>
              <a:endParaRPr lang="en-US" dirty="0">
                <a:cs typeface="AdvertisingBold" pitchFamily="2" charset="-78"/>
              </a:endParaRPr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1456159" y="1382255"/>
            <a:ext cx="5699125" cy="768350"/>
            <a:chOff x="336" y="1088"/>
            <a:chExt cx="2621" cy="484"/>
          </a:xfrm>
        </p:grpSpPr>
        <p:sp>
          <p:nvSpPr>
            <p:cNvPr id="26641" name="AutoShape 12"/>
            <p:cNvSpPr>
              <a:spLocks noChangeArrowheads="1"/>
            </p:cNvSpPr>
            <p:nvPr/>
          </p:nvSpPr>
          <p:spPr bwMode="gray">
            <a:xfrm>
              <a:off x="336" y="1088"/>
              <a:ext cx="2621" cy="484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A3D6C"/>
                </a:gs>
                <a:gs pos="50000">
                  <a:srgbClr val="5B84E9"/>
                </a:gs>
                <a:gs pos="100000">
                  <a:srgbClr val="2A3D6C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42" name="Rectangle 13"/>
            <p:cNvSpPr>
              <a:spLocks noChangeArrowheads="1"/>
            </p:cNvSpPr>
            <p:nvPr/>
          </p:nvSpPr>
          <p:spPr bwMode="auto">
            <a:xfrm>
              <a:off x="390" y="1124"/>
              <a:ext cx="254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rtl="1">
                <a:tabLst>
                  <a:tab pos="701675" algn="l"/>
                </a:tabLst>
              </a:pP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الاشتراك </a:t>
              </a:r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في جماعات منظمة 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يشعر فيها </a:t>
              </a:r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بمكانته ويكتسب 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خبرات.</a:t>
              </a:r>
              <a:endParaRPr lang="en-US" sz="20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1458993" y="2339975"/>
            <a:ext cx="5699125" cy="769937"/>
            <a:chOff x="377" y="1638"/>
            <a:chExt cx="2621" cy="485"/>
          </a:xfrm>
        </p:grpSpPr>
        <p:sp>
          <p:nvSpPr>
            <p:cNvPr id="26639" name="AutoShape 15"/>
            <p:cNvSpPr>
              <a:spLocks noChangeArrowheads="1"/>
            </p:cNvSpPr>
            <p:nvPr/>
          </p:nvSpPr>
          <p:spPr bwMode="gray">
            <a:xfrm>
              <a:off x="377" y="1638"/>
              <a:ext cx="2621" cy="485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85D6E"/>
                </a:gs>
                <a:gs pos="50000">
                  <a:srgbClr val="57C9ED"/>
                </a:gs>
                <a:gs pos="100000">
                  <a:srgbClr val="285D6E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390" y="1656"/>
              <a:ext cx="255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 smtClean="0">
                  <a:solidFill>
                    <a:schemeClr val="bg1"/>
                  </a:solidFill>
                  <a:cs typeface="AdvertisingBold" pitchFamily="2" charset="-78"/>
                </a:rPr>
                <a:t> </a:t>
              </a:r>
              <a:r>
                <a:rPr lang="ar-SA" sz="2000" dirty="0">
                  <a:solidFill>
                    <a:schemeClr val="bg1"/>
                  </a:solidFill>
                  <a:cs typeface="AdvertisingBold" pitchFamily="2" charset="-78"/>
                </a:rPr>
                <a:t>الاشتراك في أعمال تدريبية للخدمات العامة،لإثبات احترام الذات .</a:t>
              </a:r>
            </a:p>
          </p:txBody>
        </p:sp>
      </p:grpSp>
      <p:grpSp>
        <p:nvGrpSpPr>
          <p:cNvPr id="16" name="Group 37"/>
          <p:cNvGrpSpPr>
            <a:grpSpLocks/>
          </p:cNvGrpSpPr>
          <p:nvPr/>
        </p:nvGrpSpPr>
        <p:grpSpPr bwMode="auto">
          <a:xfrm>
            <a:off x="1471613" y="4243388"/>
            <a:ext cx="5699125" cy="769937"/>
            <a:chOff x="334" y="2718"/>
            <a:chExt cx="2621" cy="485"/>
          </a:xfrm>
        </p:grpSpPr>
        <p:sp>
          <p:nvSpPr>
            <p:cNvPr id="26637" name="AutoShape 27"/>
            <p:cNvSpPr>
              <a:spLocks noChangeArrowheads="1"/>
            </p:cNvSpPr>
            <p:nvPr/>
          </p:nvSpPr>
          <p:spPr bwMode="gray">
            <a:xfrm>
              <a:off x="334" y="2718"/>
              <a:ext cx="2621" cy="485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2A3D6C"/>
                </a:gs>
                <a:gs pos="50000">
                  <a:srgbClr val="5B84E9"/>
                </a:gs>
                <a:gs pos="100000">
                  <a:srgbClr val="2A3D6C"/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26638" name="Rectangle 28"/>
            <p:cNvSpPr>
              <a:spLocks noChangeArrowheads="1"/>
            </p:cNvSpPr>
            <p:nvPr/>
          </p:nvSpPr>
          <p:spPr bwMode="auto">
            <a:xfrm>
              <a:off x="374" y="2740"/>
              <a:ext cx="254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الاشتراك </a:t>
              </a:r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في منافسات معرفية حول العقائد حتى يأخذ </a:t>
              </a:r>
              <a:r>
                <a:rPr lang="ar-EG" sz="2000" dirty="0" smtClean="0">
                  <a:solidFill>
                    <a:schemeClr val="bg1"/>
                  </a:solidFill>
                  <a:cs typeface="AdvertisingBold" pitchFamily="2" charset="-78"/>
                </a:rPr>
                <a:t>بها عن </a:t>
              </a:r>
              <a:r>
                <a:rPr lang="ar-EG" sz="2000" dirty="0">
                  <a:solidFill>
                    <a:schemeClr val="bg1"/>
                  </a:solidFill>
                  <a:cs typeface="AdvertisingBold" pitchFamily="2" charset="-78"/>
                </a:rPr>
                <a:t>اقتناع.</a:t>
              </a:r>
              <a:endParaRPr lang="en-US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87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6627813" y="1489075"/>
            <a:ext cx="1968500" cy="4530725"/>
            <a:chOff x="3702" y="1453"/>
            <a:chExt cx="1582" cy="2086"/>
          </a:xfrm>
        </p:grpSpPr>
        <p:sp>
          <p:nvSpPr>
            <p:cNvPr id="91141" name="AutoShape 5"/>
            <p:cNvSpPr>
              <a:spLocks noChangeArrowheads="1"/>
            </p:cNvSpPr>
            <p:nvPr/>
          </p:nvSpPr>
          <p:spPr bwMode="gray">
            <a:xfrm>
              <a:off x="3702" y="1453"/>
              <a:ext cx="1582" cy="2086"/>
            </a:xfrm>
            <a:prstGeom prst="roundRect">
              <a:avLst>
                <a:gd name="adj" fmla="val 12699"/>
              </a:avLst>
            </a:prstGeom>
            <a:gradFill rotWithShape="1">
              <a:gsLst>
                <a:gs pos="0">
                  <a:srgbClr val="E2507A">
                    <a:gamma/>
                    <a:shade val="60392"/>
                    <a:invGamma/>
                  </a:srgbClr>
                </a:gs>
                <a:gs pos="100000">
                  <a:srgbClr val="E2507A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E2507A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42" name="Rectangle 6"/>
            <p:cNvSpPr>
              <a:spLocks noChangeArrowheads="1"/>
            </p:cNvSpPr>
            <p:nvPr/>
          </p:nvSpPr>
          <p:spPr bwMode="auto">
            <a:xfrm>
              <a:off x="3754" y="1538"/>
              <a:ext cx="1482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>
                  <a:solidFill>
                    <a:srgbClr val="FFCCFF"/>
                  </a:solidFill>
                  <a:latin typeface="Times New Roman" pitchFamily="18" charset="0"/>
                  <a:cs typeface="AdvertisingBold" pitchFamily="2" charset="-78"/>
                </a:rPr>
                <a:t>أ</a:t>
              </a:r>
              <a:r>
                <a:rPr lang="ar-EG" sz="2800" dirty="0" smtClean="0">
                  <a:solidFill>
                    <a:srgbClr val="FFCCFF"/>
                  </a:solidFill>
                  <a:latin typeface="Times New Roman" pitchFamily="18" charset="0"/>
                  <a:cs typeface="AdvertisingBold" pitchFamily="2" charset="-78"/>
                </a:rPr>
                <a:t>صغ:</a:t>
              </a:r>
              <a:endParaRPr lang="en-US" sz="2800" dirty="0">
                <a:solidFill>
                  <a:srgbClr val="FFCCFF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43" name="Group 7"/>
          <p:cNvGrpSpPr>
            <a:grpSpLocks/>
          </p:cNvGrpSpPr>
          <p:nvPr/>
        </p:nvGrpSpPr>
        <p:grpSpPr bwMode="auto">
          <a:xfrm>
            <a:off x="6777038" y="2463800"/>
            <a:ext cx="1666875" cy="3249613"/>
            <a:chOff x="976" y="1661"/>
            <a:chExt cx="3853" cy="1788"/>
          </a:xfrm>
        </p:grpSpPr>
        <p:sp>
          <p:nvSpPr>
            <p:cNvPr id="91144" name="AutoShape 8"/>
            <p:cNvSpPr>
              <a:spLocks noChangeArrowheads="1"/>
            </p:cNvSpPr>
            <p:nvPr/>
          </p:nvSpPr>
          <p:spPr bwMode="gray">
            <a:xfrm>
              <a:off x="976" y="1661"/>
              <a:ext cx="3853" cy="178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28398" dir="14606097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99DEE7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45" name="Rectangle 9"/>
            <p:cNvSpPr>
              <a:spLocks noChangeArrowheads="1"/>
            </p:cNvSpPr>
            <p:nvPr/>
          </p:nvSpPr>
          <p:spPr bwMode="auto">
            <a:xfrm>
              <a:off x="1112" y="2036"/>
              <a:ext cx="3559" cy="1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244475" algn="l"/>
                </a:tabLst>
              </a:pPr>
              <a:r>
                <a:rPr lang="ar-SA" sz="2000" dirty="0" smtClean="0">
                  <a:solidFill>
                    <a:srgbClr val="D6009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إلى أبنائك  </a:t>
              </a:r>
              <a:r>
                <a:rPr lang="ar-SA" sz="2000" dirty="0">
                  <a:solidFill>
                    <a:srgbClr val="D6009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فيما يقولون،  ولا تتجاهلهم،  فإن لحديثهم أهمية. </a:t>
              </a:r>
              <a:endParaRPr lang="ar-EG" sz="2000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46" name="Group 10"/>
          <p:cNvGrpSpPr>
            <a:grpSpLocks/>
          </p:cNvGrpSpPr>
          <p:nvPr/>
        </p:nvGrpSpPr>
        <p:grpSpPr bwMode="auto">
          <a:xfrm>
            <a:off x="4625975" y="1489075"/>
            <a:ext cx="1970088" cy="4530725"/>
            <a:chOff x="2094" y="1453"/>
            <a:chExt cx="1582" cy="2086"/>
          </a:xfrm>
        </p:grpSpPr>
        <p:sp>
          <p:nvSpPr>
            <p:cNvPr id="91147" name="AutoShape 11"/>
            <p:cNvSpPr>
              <a:spLocks noChangeArrowheads="1"/>
            </p:cNvSpPr>
            <p:nvPr/>
          </p:nvSpPr>
          <p:spPr bwMode="gray">
            <a:xfrm>
              <a:off x="2094" y="1453"/>
              <a:ext cx="1582" cy="2086"/>
            </a:xfrm>
            <a:prstGeom prst="roundRect">
              <a:avLst>
                <a:gd name="adj" fmla="val 12699"/>
              </a:avLst>
            </a:prstGeom>
            <a:gradFill rotWithShape="1">
              <a:gsLst>
                <a:gs pos="0">
                  <a:srgbClr val="0066CC">
                    <a:gamma/>
                    <a:shade val="60392"/>
                    <a:invGamma/>
                  </a:srgbClr>
                </a:gs>
                <a:gs pos="100000">
                  <a:srgbClr val="0066C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0066CC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48" name="Rectangle 12"/>
            <p:cNvSpPr>
              <a:spLocks noChangeArrowheads="1"/>
            </p:cNvSpPr>
            <p:nvPr/>
          </p:nvSpPr>
          <p:spPr bwMode="auto">
            <a:xfrm>
              <a:off x="2146" y="1529"/>
              <a:ext cx="1482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>
                  <a:solidFill>
                    <a:srgbClr val="C9E4FF"/>
                  </a:solidFill>
                  <a:latin typeface="Times New Roman" pitchFamily="18" charset="0"/>
                  <a:cs typeface="AdvertisingBold" pitchFamily="2" charset="-78"/>
                </a:rPr>
                <a:t>تعاطف:</a:t>
              </a:r>
              <a:endParaRPr lang="en-US" sz="2800" dirty="0">
                <a:solidFill>
                  <a:srgbClr val="C9E4FF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49" name="Group 13"/>
          <p:cNvGrpSpPr>
            <a:grpSpLocks/>
          </p:cNvGrpSpPr>
          <p:nvPr/>
        </p:nvGrpSpPr>
        <p:grpSpPr bwMode="auto">
          <a:xfrm>
            <a:off x="4768850" y="2463799"/>
            <a:ext cx="1674813" cy="3251200"/>
            <a:chOff x="2209" y="1924"/>
            <a:chExt cx="1345" cy="1497"/>
          </a:xfrm>
        </p:grpSpPr>
        <p:sp>
          <p:nvSpPr>
            <p:cNvPr id="91150" name="AutoShape 14"/>
            <p:cNvSpPr>
              <a:spLocks noChangeArrowheads="1"/>
            </p:cNvSpPr>
            <p:nvPr/>
          </p:nvSpPr>
          <p:spPr bwMode="gray">
            <a:xfrm>
              <a:off x="2214" y="1924"/>
              <a:ext cx="1340" cy="149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28398" dir="14606097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99DEE7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51" name="Rectangle 15"/>
            <p:cNvSpPr>
              <a:spLocks noChangeArrowheads="1"/>
            </p:cNvSpPr>
            <p:nvPr/>
          </p:nvSpPr>
          <p:spPr bwMode="auto">
            <a:xfrm>
              <a:off x="2209" y="2007"/>
              <a:ext cx="1345" cy="1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244475" algn="l"/>
                </a:tabLst>
              </a:pPr>
              <a:r>
                <a:rPr lang="ar-SA" sz="2000" dirty="0" smtClean="0">
                  <a:solidFill>
                    <a:srgbClr val="0066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في </a:t>
              </a:r>
              <a:r>
                <a:rPr lang="ar-SA" sz="2000" dirty="0">
                  <a:solidFill>
                    <a:srgbClr val="0066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المعاملة مع الأبناء باللين والكلمة الطيبة، ويكون هناك ثواب وعقاب .. ولكن دون تجريح </a:t>
              </a:r>
              <a:endParaRPr lang="ar-EG" sz="2000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52" name="Group 16"/>
          <p:cNvGrpSpPr>
            <a:grpSpLocks/>
          </p:cNvGrpSpPr>
          <p:nvPr/>
        </p:nvGrpSpPr>
        <p:grpSpPr bwMode="auto">
          <a:xfrm>
            <a:off x="2611438" y="1489075"/>
            <a:ext cx="1968500" cy="4530725"/>
            <a:chOff x="476" y="1453"/>
            <a:chExt cx="1582" cy="2086"/>
          </a:xfrm>
        </p:grpSpPr>
        <p:sp>
          <p:nvSpPr>
            <p:cNvPr id="91153" name="AutoShape 17"/>
            <p:cNvSpPr>
              <a:spLocks noChangeArrowheads="1"/>
            </p:cNvSpPr>
            <p:nvPr/>
          </p:nvSpPr>
          <p:spPr bwMode="gray">
            <a:xfrm>
              <a:off x="476" y="1453"/>
              <a:ext cx="1582" cy="2086"/>
            </a:xfrm>
            <a:prstGeom prst="roundRect">
              <a:avLst>
                <a:gd name="adj" fmla="val 12699"/>
              </a:avLst>
            </a:prstGeom>
            <a:gradFill rotWithShape="1">
              <a:gsLst>
                <a:gs pos="0">
                  <a:srgbClr val="996633">
                    <a:gamma/>
                    <a:shade val="60392"/>
                    <a:invGamma/>
                  </a:srgbClr>
                </a:gs>
                <a:gs pos="100000">
                  <a:srgbClr val="99663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996633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54" name="Rectangle 18"/>
            <p:cNvSpPr>
              <a:spLocks noChangeArrowheads="1"/>
            </p:cNvSpPr>
            <p:nvPr/>
          </p:nvSpPr>
          <p:spPr bwMode="auto">
            <a:xfrm>
              <a:off x="528" y="1538"/>
              <a:ext cx="1482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>
                  <a:solidFill>
                    <a:srgbClr val="FFFFFF"/>
                  </a:solidFill>
                  <a:latin typeface="Times New Roman" pitchFamily="18" charset="0"/>
                  <a:cs typeface="AdvertisingBold" pitchFamily="2" charset="-78"/>
                </a:rPr>
                <a:t>وجّه: </a:t>
              </a:r>
              <a:endParaRPr lang="en-US" sz="2800" dirty="0">
                <a:solidFill>
                  <a:srgbClr val="FFFFFF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79" name="Group 43"/>
          <p:cNvGrpSpPr>
            <a:grpSpLocks/>
          </p:cNvGrpSpPr>
          <p:nvPr/>
        </p:nvGrpSpPr>
        <p:grpSpPr bwMode="auto">
          <a:xfrm>
            <a:off x="2760663" y="2463800"/>
            <a:ext cx="1703387" cy="3251200"/>
            <a:chOff x="1739" y="1552"/>
            <a:chExt cx="1073" cy="2048"/>
          </a:xfrm>
        </p:grpSpPr>
        <p:sp>
          <p:nvSpPr>
            <p:cNvPr id="91156" name="AutoShape 20"/>
            <p:cNvSpPr>
              <a:spLocks noChangeArrowheads="1"/>
            </p:cNvSpPr>
            <p:nvPr/>
          </p:nvSpPr>
          <p:spPr bwMode="gray">
            <a:xfrm>
              <a:off x="1739" y="1552"/>
              <a:ext cx="1051" cy="204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28398" dir="14606097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99DEE7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57" name="Rectangle 21"/>
            <p:cNvSpPr>
              <a:spLocks noChangeArrowheads="1"/>
            </p:cNvSpPr>
            <p:nvPr/>
          </p:nvSpPr>
          <p:spPr bwMode="auto">
            <a:xfrm>
              <a:off x="1746" y="1710"/>
              <a:ext cx="1066" cy="1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244475" algn="l"/>
                </a:tabLst>
              </a:pPr>
              <a:r>
                <a:rPr lang="ar-SA" sz="2000" dirty="0" smtClean="0">
                  <a:solidFill>
                    <a:srgbClr val="663300"/>
                  </a:solidFill>
                  <a:latin typeface="Times New Roman" pitchFamily="18" charset="0"/>
                  <a:cs typeface="AdvertisingBold" pitchFamily="2" charset="-78"/>
                </a:rPr>
                <a:t>إليهم </a:t>
              </a:r>
              <a:r>
                <a:rPr lang="ar-SA" sz="2000" dirty="0">
                  <a:solidFill>
                    <a:srgbClr val="663300"/>
                  </a:solidFill>
                  <a:latin typeface="Times New Roman" pitchFamily="18" charset="0"/>
                  <a:cs typeface="AdvertisingBold" pitchFamily="2" charset="-78"/>
                </a:rPr>
                <a:t>النصيحة على مدار حياتهم،  يجعل لهم شخصية وكيانًا، ودورًا في المستقبل </a:t>
              </a:r>
              <a:endParaRPr lang="ar-EG" sz="2000" dirty="0">
                <a:solidFill>
                  <a:srgbClr val="663300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58" name="Group 22"/>
          <p:cNvGrpSpPr>
            <a:grpSpLocks/>
          </p:cNvGrpSpPr>
          <p:nvPr/>
        </p:nvGrpSpPr>
        <p:grpSpPr bwMode="auto">
          <a:xfrm>
            <a:off x="609600" y="1524000"/>
            <a:ext cx="1968500" cy="4530725"/>
            <a:chOff x="476" y="1453"/>
            <a:chExt cx="1582" cy="2086"/>
          </a:xfrm>
        </p:grpSpPr>
        <p:sp>
          <p:nvSpPr>
            <p:cNvPr id="91159" name="AutoShape 23"/>
            <p:cNvSpPr>
              <a:spLocks noChangeArrowheads="1"/>
            </p:cNvSpPr>
            <p:nvPr/>
          </p:nvSpPr>
          <p:spPr bwMode="gray">
            <a:xfrm>
              <a:off x="476" y="1453"/>
              <a:ext cx="1582" cy="2086"/>
            </a:xfrm>
            <a:prstGeom prst="roundRect">
              <a:avLst>
                <a:gd name="adj" fmla="val 12699"/>
              </a:avLst>
            </a:prstGeom>
            <a:gradFill rotWithShape="1">
              <a:gsLst>
                <a:gs pos="0">
                  <a:srgbClr val="CC3300">
                    <a:gamma/>
                    <a:shade val="60392"/>
                    <a:invGamma/>
                  </a:srgbClr>
                </a:gs>
                <a:gs pos="100000">
                  <a:srgbClr val="CC33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CC33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60" name="Rectangle 24"/>
            <p:cNvSpPr>
              <a:spLocks noChangeArrowheads="1"/>
            </p:cNvSpPr>
            <p:nvPr/>
          </p:nvSpPr>
          <p:spPr bwMode="auto">
            <a:xfrm>
              <a:off x="528" y="1538"/>
              <a:ext cx="1482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2800" dirty="0">
                  <a:solidFill>
                    <a:srgbClr val="FFFFFF"/>
                  </a:solidFill>
                  <a:latin typeface="Times New Roman" pitchFamily="18" charset="0"/>
                  <a:cs typeface="AdvertisingBold" pitchFamily="2" charset="-78"/>
                </a:rPr>
                <a:t>أكّد: </a:t>
              </a:r>
              <a:endParaRPr lang="en-US" sz="2800" dirty="0">
                <a:solidFill>
                  <a:srgbClr val="FFFFFF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61" name="Group 25"/>
          <p:cNvGrpSpPr>
            <a:grpSpLocks/>
          </p:cNvGrpSpPr>
          <p:nvPr/>
        </p:nvGrpSpPr>
        <p:grpSpPr bwMode="auto">
          <a:xfrm>
            <a:off x="762000" y="2438400"/>
            <a:ext cx="1668463" cy="3251200"/>
            <a:chOff x="976" y="1661"/>
            <a:chExt cx="3853" cy="1788"/>
          </a:xfrm>
        </p:grpSpPr>
        <p:sp>
          <p:nvSpPr>
            <p:cNvPr id="91162" name="AutoShape 26"/>
            <p:cNvSpPr>
              <a:spLocks noChangeArrowheads="1"/>
            </p:cNvSpPr>
            <p:nvPr/>
          </p:nvSpPr>
          <p:spPr bwMode="gray">
            <a:xfrm>
              <a:off x="976" y="1661"/>
              <a:ext cx="3853" cy="178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28398" dir="14606097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99DEE7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63" name="Rectangle 27"/>
            <p:cNvSpPr>
              <a:spLocks noChangeArrowheads="1"/>
            </p:cNvSpPr>
            <p:nvPr/>
          </p:nvSpPr>
          <p:spPr bwMode="auto">
            <a:xfrm>
              <a:off x="1108" y="1776"/>
              <a:ext cx="3563" cy="1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244475" algn="l"/>
                </a:tabLst>
              </a:pPr>
              <a:r>
                <a:rPr lang="ar-SA" sz="2000" dirty="0" smtClean="0">
                  <a:solidFill>
                    <a:srgbClr val="8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على </a:t>
              </a:r>
              <a:r>
                <a:rPr lang="ar-SA" sz="200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وجود لغة حوار وتفاهم بين الوالدين والأبناء؛ فذلك يساعد على وجود تربية إيجابية. </a:t>
              </a:r>
              <a:endParaRPr lang="ar-EG" sz="20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1164" name="Group 28"/>
          <p:cNvGrpSpPr>
            <a:grpSpLocks/>
          </p:cNvGrpSpPr>
          <p:nvPr/>
        </p:nvGrpSpPr>
        <p:grpSpPr bwMode="auto">
          <a:xfrm>
            <a:off x="2670175" y="509857"/>
            <a:ext cx="3730625" cy="814117"/>
            <a:chOff x="1682" y="327"/>
            <a:chExt cx="2350" cy="453"/>
          </a:xfrm>
        </p:grpSpPr>
        <p:sp>
          <p:nvSpPr>
            <p:cNvPr id="91165" name="AutoShape 29"/>
            <p:cNvSpPr>
              <a:spLocks noChangeArrowheads="1"/>
            </p:cNvSpPr>
            <p:nvPr/>
          </p:nvSpPr>
          <p:spPr bwMode="gray">
            <a:xfrm>
              <a:off x="1682" y="327"/>
              <a:ext cx="2350" cy="453"/>
            </a:xfrm>
            <a:prstGeom prst="roundRect">
              <a:avLst>
                <a:gd name="adj" fmla="val 16667"/>
              </a:avLst>
            </a:prstGeom>
            <a:solidFill>
              <a:srgbClr val="F5F5F5"/>
            </a:solidFill>
            <a:ln>
              <a:noFill/>
            </a:ln>
            <a:effectLst>
              <a:outerShdw dist="80322" dir="4293903"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166" name="Rectangle 30"/>
            <p:cNvSpPr>
              <a:spLocks noChangeArrowheads="1"/>
            </p:cNvSpPr>
            <p:nvPr/>
          </p:nvSpPr>
          <p:spPr bwMode="auto">
            <a:xfrm>
              <a:off x="1746" y="327"/>
              <a:ext cx="1998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 smtClean="0">
                  <a:solidFill>
                    <a:srgbClr val="006600"/>
                  </a:solidFill>
                  <a:latin typeface="Times New Roman" pitchFamily="18" charset="0"/>
                  <a:cs typeface="AdvertisingBold" pitchFamily="2" charset="-78"/>
                </a:rPr>
                <a:t>توصيات في التواصل </a:t>
              </a:r>
              <a:endParaRPr lang="en-US" sz="2400" dirty="0">
                <a:solidFill>
                  <a:srgbClr val="006600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42733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1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9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9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51" name="Group 39"/>
          <p:cNvGrpSpPr>
            <a:grpSpLocks/>
          </p:cNvGrpSpPr>
          <p:nvPr/>
        </p:nvGrpSpPr>
        <p:grpSpPr bwMode="auto">
          <a:xfrm>
            <a:off x="813593" y="3362325"/>
            <a:ext cx="2665413" cy="2076450"/>
            <a:chOff x="1104" y="2292"/>
            <a:chExt cx="1679" cy="1308"/>
          </a:xfrm>
        </p:grpSpPr>
        <p:sp>
          <p:nvSpPr>
            <p:cNvPr id="38931" name="Freeform 19"/>
            <p:cNvSpPr>
              <a:spLocks/>
            </p:cNvSpPr>
            <p:nvPr/>
          </p:nvSpPr>
          <p:spPr bwMode="gray">
            <a:xfrm>
              <a:off x="1104" y="2292"/>
              <a:ext cx="1679" cy="1308"/>
            </a:xfrm>
            <a:custGeom>
              <a:avLst/>
              <a:gdLst>
                <a:gd name="T0" fmla="*/ 303 w 1299"/>
                <a:gd name="T1" fmla="*/ 1008 h 1008"/>
                <a:gd name="T2" fmla="*/ 1299 w 1299"/>
                <a:gd name="T3" fmla="*/ 1008 h 1008"/>
                <a:gd name="T4" fmla="*/ 1296 w 1299"/>
                <a:gd name="T5" fmla="*/ 315 h 1008"/>
                <a:gd name="T6" fmla="*/ 942 w 1299"/>
                <a:gd name="T7" fmla="*/ 0 h 1008"/>
                <a:gd name="T8" fmla="*/ 3 w 1299"/>
                <a:gd name="T9" fmla="*/ 0 h 1008"/>
                <a:gd name="T10" fmla="*/ 0 w 1299"/>
                <a:gd name="T11" fmla="*/ 723 h 1008"/>
                <a:gd name="T12" fmla="*/ 303 w 1299"/>
                <a:gd name="T13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9" h="1008">
                  <a:moveTo>
                    <a:pt x="303" y="1008"/>
                  </a:moveTo>
                  <a:cubicBezTo>
                    <a:pt x="801" y="1008"/>
                    <a:pt x="1299" y="1008"/>
                    <a:pt x="1299" y="1008"/>
                  </a:cubicBezTo>
                  <a:cubicBezTo>
                    <a:pt x="1299" y="1008"/>
                    <a:pt x="1297" y="661"/>
                    <a:pt x="1296" y="315"/>
                  </a:cubicBezTo>
                  <a:cubicBezTo>
                    <a:pt x="1290" y="150"/>
                    <a:pt x="1161" y="0"/>
                    <a:pt x="942" y="0"/>
                  </a:cubicBezTo>
                  <a:cubicBezTo>
                    <a:pt x="472" y="0"/>
                    <a:pt x="3" y="0"/>
                    <a:pt x="3" y="0"/>
                  </a:cubicBezTo>
                  <a:cubicBezTo>
                    <a:pt x="3" y="0"/>
                    <a:pt x="1" y="361"/>
                    <a:pt x="0" y="723"/>
                  </a:cubicBezTo>
                  <a:cubicBezTo>
                    <a:pt x="0" y="915"/>
                    <a:pt x="144" y="1002"/>
                    <a:pt x="303" y="1008"/>
                  </a:cubicBezTo>
                  <a:close/>
                </a:path>
              </a:pathLst>
            </a:custGeom>
            <a:gradFill rotWithShape="1">
              <a:gsLst>
                <a:gs pos="0">
                  <a:srgbClr val="5AC2C2"/>
                </a:gs>
                <a:gs pos="100000">
                  <a:srgbClr val="5AC2C2">
                    <a:gamma/>
                    <a:shade val="76078"/>
                    <a:invGamma/>
                  </a:srgbClr>
                </a:gs>
              </a:gsLst>
              <a:lin ang="18900000" scaled="1"/>
            </a:gradFill>
            <a:ln w="28575" cmpd="sng">
              <a:solidFill>
                <a:srgbClr val="F8F8F8"/>
              </a:solidFill>
              <a:round/>
              <a:headEnd/>
              <a:tailEnd/>
            </a:ln>
            <a:effectLst>
              <a:outerShdw dist="107763" dir="2700000" algn="ctr" rotWithShape="0">
                <a:srgbClr val="1C1C1C">
                  <a:alpha val="5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4" name="Rectangle 32"/>
            <p:cNvSpPr>
              <a:spLocks noChangeArrowheads="1"/>
            </p:cNvSpPr>
            <p:nvPr/>
          </p:nvSpPr>
          <p:spPr bwMode="auto">
            <a:xfrm>
              <a:off x="1152" y="2668"/>
              <a:ext cx="155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 smtClean="0">
                  <a:solidFill>
                    <a:schemeClr val="bg1"/>
                  </a:solidFill>
                  <a:cs typeface="AdvertisingBold" pitchFamily="2" charset="-78"/>
                </a:rPr>
                <a:t>لا </a:t>
              </a:r>
              <a:r>
                <a:rPr lang="ar-EG" sz="2400" dirty="0">
                  <a:solidFill>
                    <a:schemeClr val="bg1"/>
                  </a:solidFill>
                  <a:cs typeface="AdvertisingBold" pitchFamily="2" charset="-78"/>
                </a:rPr>
                <a:t>تبدأ حديثك معه باتهام.</a:t>
              </a:r>
              <a:endParaRPr lang="ar-EG" sz="24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8948" name="Group 36"/>
          <p:cNvGrpSpPr>
            <a:grpSpLocks/>
          </p:cNvGrpSpPr>
          <p:nvPr/>
        </p:nvGrpSpPr>
        <p:grpSpPr bwMode="auto">
          <a:xfrm>
            <a:off x="5499100" y="942975"/>
            <a:ext cx="2665412" cy="2076450"/>
            <a:chOff x="2977" y="768"/>
            <a:chExt cx="1679" cy="1308"/>
          </a:xfrm>
        </p:grpSpPr>
        <p:sp>
          <p:nvSpPr>
            <p:cNvPr id="38930" name="Freeform 18"/>
            <p:cNvSpPr>
              <a:spLocks/>
            </p:cNvSpPr>
            <p:nvPr/>
          </p:nvSpPr>
          <p:spPr bwMode="gray">
            <a:xfrm>
              <a:off x="2977" y="768"/>
              <a:ext cx="1679" cy="1308"/>
            </a:xfrm>
            <a:custGeom>
              <a:avLst/>
              <a:gdLst>
                <a:gd name="T0" fmla="*/ 303 w 1299"/>
                <a:gd name="T1" fmla="*/ 1008 h 1008"/>
                <a:gd name="T2" fmla="*/ 1299 w 1299"/>
                <a:gd name="T3" fmla="*/ 1008 h 1008"/>
                <a:gd name="T4" fmla="*/ 1296 w 1299"/>
                <a:gd name="T5" fmla="*/ 315 h 1008"/>
                <a:gd name="T6" fmla="*/ 942 w 1299"/>
                <a:gd name="T7" fmla="*/ 0 h 1008"/>
                <a:gd name="T8" fmla="*/ 3 w 1299"/>
                <a:gd name="T9" fmla="*/ 0 h 1008"/>
                <a:gd name="T10" fmla="*/ 0 w 1299"/>
                <a:gd name="T11" fmla="*/ 723 h 1008"/>
                <a:gd name="T12" fmla="*/ 303 w 1299"/>
                <a:gd name="T13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9" h="1008">
                  <a:moveTo>
                    <a:pt x="303" y="1008"/>
                  </a:moveTo>
                  <a:cubicBezTo>
                    <a:pt x="801" y="1008"/>
                    <a:pt x="1299" y="1008"/>
                    <a:pt x="1299" y="1008"/>
                  </a:cubicBezTo>
                  <a:cubicBezTo>
                    <a:pt x="1299" y="1008"/>
                    <a:pt x="1297" y="661"/>
                    <a:pt x="1296" y="315"/>
                  </a:cubicBezTo>
                  <a:cubicBezTo>
                    <a:pt x="1290" y="150"/>
                    <a:pt x="1161" y="0"/>
                    <a:pt x="942" y="0"/>
                  </a:cubicBezTo>
                  <a:cubicBezTo>
                    <a:pt x="472" y="0"/>
                    <a:pt x="3" y="0"/>
                    <a:pt x="3" y="0"/>
                  </a:cubicBezTo>
                  <a:cubicBezTo>
                    <a:pt x="3" y="0"/>
                    <a:pt x="1" y="361"/>
                    <a:pt x="0" y="723"/>
                  </a:cubicBezTo>
                  <a:cubicBezTo>
                    <a:pt x="0" y="915"/>
                    <a:pt x="144" y="1002"/>
                    <a:pt x="303" y="1008"/>
                  </a:cubicBezTo>
                  <a:close/>
                </a:path>
              </a:pathLst>
            </a:custGeom>
            <a:gradFill rotWithShape="1">
              <a:gsLst>
                <a:gs pos="0">
                  <a:srgbClr val="6FB157">
                    <a:gamma/>
                    <a:shade val="80000"/>
                    <a:invGamma/>
                  </a:srgbClr>
                </a:gs>
                <a:gs pos="100000">
                  <a:srgbClr val="6FB157"/>
                </a:gs>
              </a:gsLst>
              <a:lin ang="18900000" scaled="1"/>
            </a:gradFill>
            <a:ln w="28575" cmpd="sng">
              <a:solidFill>
                <a:srgbClr val="F8F8F8"/>
              </a:solidFill>
              <a:round/>
              <a:headEnd/>
              <a:tailEnd/>
            </a:ln>
            <a:effectLst>
              <a:outerShdw dist="107763" dir="2700000" algn="ctr" rotWithShape="0">
                <a:srgbClr val="1C1C1C">
                  <a:alpha val="5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3010" y="927"/>
              <a:ext cx="1616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 smtClean="0">
                  <a:solidFill>
                    <a:schemeClr val="bg1"/>
                  </a:solidFill>
                  <a:cs typeface="AdvertisingBold" pitchFamily="2" charset="-78"/>
                </a:rPr>
                <a:t>من </a:t>
              </a:r>
              <a:r>
                <a:rPr lang="ar-EG" sz="2400" dirty="0">
                  <a:solidFill>
                    <a:schemeClr val="bg1"/>
                  </a:solidFill>
                  <a:cs typeface="AdvertisingBold" pitchFamily="2" charset="-78"/>
                </a:rPr>
                <a:t>الابتعاد عن أبنائك، وعدم مشاركتهم تفاصيل يومهم.</a:t>
              </a:r>
              <a:endParaRPr lang="en-US" sz="24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8949" name="Group 37"/>
          <p:cNvGrpSpPr>
            <a:grpSpLocks/>
          </p:cNvGrpSpPr>
          <p:nvPr/>
        </p:nvGrpSpPr>
        <p:grpSpPr bwMode="auto">
          <a:xfrm>
            <a:off x="813593" y="942975"/>
            <a:ext cx="2665413" cy="2076450"/>
            <a:chOff x="1104" y="768"/>
            <a:chExt cx="1679" cy="1308"/>
          </a:xfrm>
        </p:grpSpPr>
        <p:sp>
          <p:nvSpPr>
            <p:cNvPr id="38929" name="Freeform 17"/>
            <p:cNvSpPr>
              <a:spLocks/>
            </p:cNvSpPr>
            <p:nvPr/>
          </p:nvSpPr>
          <p:spPr bwMode="gray">
            <a:xfrm flipH="1">
              <a:off x="1104" y="768"/>
              <a:ext cx="1679" cy="1308"/>
            </a:xfrm>
            <a:custGeom>
              <a:avLst/>
              <a:gdLst>
                <a:gd name="T0" fmla="*/ 303 w 1299"/>
                <a:gd name="T1" fmla="*/ 1008 h 1008"/>
                <a:gd name="T2" fmla="*/ 1299 w 1299"/>
                <a:gd name="T3" fmla="*/ 1008 h 1008"/>
                <a:gd name="T4" fmla="*/ 1296 w 1299"/>
                <a:gd name="T5" fmla="*/ 315 h 1008"/>
                <a:gd name="T6" fmla="*/ 942 w 1299"/>
                <a:gd name="T7" fmla="*/ 0 h 1008"/>
                <a:gd name="T8" fmla="*/ 3 w 1299"/>
                <a:gd name="T9" fmla="*/ 0 h 1008"/>
                <a:gd name="T10" fmla="*/ 0 w 1299"/>
                <a:gd name="T11" fmla="*/ 723 h 1008"/>
                <a:gd name="T12" fmla="*/ 303 w 1299"/>
                <a:gd name="T13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9" h="1008">
                  <a:moveTo>
                    <a:pt x="303" y="1008"/>
                  </a:moveTo>
                  <a:cubicBezTo>
                    <a:pt x="801" y="1008"/>
                    <a:pt x="1299" y="1008"/>
                    <a:pt x="1299" y="1008"/>
                  </a:cubicBezTo>
                  <a:cubicBezTo>
                    <a:pt x="1299" y="1008"/>
                    <a:pt x="1297" y="661"/>
                    <a:pt x="1296" y="315"/>
                  </a:cubicBezTo>
                  <a:cubicBezTo>
                    <a:pt x="1290" y="150"/>
                    <a:pt x="1161" y="0"/>
                    <a:pt x="942" y="0"/>
                  </a:cubicBezTo>
                  <a:cubicBezTo>
                    <a:pt x="472" y="0"/>
                    <a:pt x="3" y="0"/>
                    <a:pt x="3" y="0"/>
                  </a:cubicBezTo>
                  <a:cubicBezTo>
                    <a:pt x="3" y="0"/>
                    <a:pt x="1" y="361"/>
                    <a:pt x="0" y="723"/>
                  </a:cubicBezTo>
                  <a:cubicBezTo>
                    <a:pt x="0" y="915"/>
                    <a:pt x="144" y="1002"/>
                    <a:pt x="303" y="1008"/>
                  </a:cubicBezTo>
                  <a:close/>
                </a:path>
              </a:pathLst>
            </a:custGeom>
            <a:gradFill rotWithShape="1">
              <a:gsLst>
                <a:gs pos="0">
                  <a:srgbClr val="EF8D21">
                    <a:gamma/>
                    <a:shade val="69804"/>
                    <a:invGamma/>
                  </a:srgbClr>
                </a:gs>
                <a:gs pos="100000">
                  <a:srgbClr val="EF8D21"/>
                </a:gs>
              </a:gsLst>
              <a:lin ang="18900000" scaled="1"/>
            </a:gradFill>
            <a:ln w="28575" cmpd="sng">
              <a:solidFill>
                <a:srgbClr val="F8F8F8"/>
              </a:solidFill>
              <a:round/>
              <a:headEnd/>
              <a:tailEnd/>
            </a:ln>
            <a:effectLst>
              <a:outerShdw dist="107763" dir="2700000" algn="ctr" rotWithShape="0">
                <a:srgbClr val="1C1C1C">
                  <a:alpha val="5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1152" y="844"/>
              <a:ext cx="1631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 smtClean="0">
                  <a:solidFill>
                    <a:schemeClr val="bg1"/>
                  </a:solidFill>
                  <a:cs typeface="AdvertisingBold" pitchFamily="2" charset="-78"/>
                </a:rPr>
                <a:t>لا </a:t>
              </a:r>
              <a:r>
                <a:rPr lang="ar-EG" sz="2400" dirty="0">
                  <a:solidFill>
                    <a:schemeClr val="bg1"/>
                  </a:solidFill>
                  <a:cs typeface="AdvertisingBold" pitchFamily="2" charset="-78"/>
                </a:rPr>
                <a:t>تلقِ محاضرات في الأخلاق والتصرفات السليمة في غيرمناسبة.</a:t>
              </a:r>
              <a:endParaRPr lang="en-US" sz="24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38950" name="Group 38"/>
          <p:cNvGrpSpPr>
            <a:grpSpLocks/>
          </p:cNvGrpSpPr>
          <p:nvPr/>
        </p:nvGrpSpPr>
        <p:grpSpPr bwMode="auto">
          <a:xfrm>
            <a:off x="5499100" y="3394075"/>
            <a:ext cx="2665412" cy="2076450"/>
            <a:chOff x="2977" y="2292"/>
            <a:chExt cx="1679" cy="1308"/>
          </a:xfrm>
        </p:grpSpPr>
        <p:sp>
          <p:nvSpPr>
            <p:cNvPr id="38932" name="Freeform 20"/>
            <p:cNvSpPr>
              <a:spLocks/>
            </p:cNvSpPr>
            <p:nvPr/>
          </p:nvSpPr>
          <p:spPr bwMode="gray">
            <a:xfrm flipH="1">
              <a:off x="2977" y="2292"/>
              <a:ext cx="1679" cy="1308"/>
            </a:xfrm>
            <a:custGeom>
              <a:avLst/>
              <a:gdLst>
                <a:gd name="T0" fmla="*/ 303 w 1299"/>
                <a:gd name="T1" fmla="*/ 1008 h 1008"/>
                <a:gd name="T2" fmla="*/ 1299 w 1299"/>
                <a:gd name="T3" fmla="*/ 1008 h 1008"/>
                <a:gd name="T4" fmla="*/ 1296 w 1299"/>
                <a:gd name="T5" fmla="*/ 315 h 1008"/>
                <a:gd name="T6" fmla="*/ 942 w 1299"/>
                <a:gd name="T7" fmla="*/ 0 h 1008"/>
                <a:gd name="T8" fmla="*/ 3 w 1299"/>
                <a:gd name="T9" fmla="*/ 0 h 1008"/>
                <a:gd name="T10" fmla="*/ 0 w 1299"/>
                <a:gd name="T11" fmla="*/ 723 h 1008"/>
                <a:gd name="T12" fmla="*/ 303 w 1299"/>
                <a:gd name="T13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9" h="1008">
                  <a:moveTo>
                    <a:pt x="303" y="1008"/>
                  </a:moveTo>
                  <a:cubicBezTo>
                    <a:pt x="801" y="1008"/>
                    <a:pt x="1299" y="1008"/>
                    <a:pt x="1299" y="1008"/>
                  </a:cubicBezTo>
                  <a:cubicBezTo>
                    <a:pt x="1299" y="1008"/>
                    <a:pt x="1297" y="661"/>
                    <a:pt x="1296" y="315"/>
                  </a:cubicBezTo>
                  <a:cubicBezTo>
                    <a:pt x="1290" y="150"/>
                    <a:pt x="1161" y="0"/>
                    <a:pt x="942" y="0"/>
                  </a:cubicBezTo>
                  <a:cubicBezTo>
                    <a:pt x="472" y="0"/>
                    <a:pt x="3" y="0"/>
                    <a:pt x="3" y="0"/>
                  </a:cubicBezTo>
                  <a:cubicBezTo>
                    <a:pt x="3" y="0"/>
                    <a:pt x="1" y="361"/>
                    <a:pt x="0" y="723"/>
                  </a:cubicBezTo>
                  <a:cubicBezTo>
                    <a:pt x="0" y="915"/>
                    <a:pt x="144" y="1002"/>
                    <a:pt x="303" y="1008"/>
                  </a:cubicBezTo>
                  <a:close/>
                </a:path>
              </a:pathLst>
            </a:custGeom>
            <a:gradFill rotWithShape="1">
              <a:gsLst>
                <a:gs pos="0">
                  <a:srgbClr val="D54F6F"/>
                </a:gs>
                <a:gs pos="100000">
                  <a:srgbClr val="D54F6F">
                    <a:gamma/>
                    <a:shade val="66275"/>
                    <a:invGamma/>
                  </a:srgbClr>
                </a:gs>
              </a:gsLst>
              <a:lin ang="18900000" scaled="1"/>
            </a:gradFill>
            <a:ln w="28575" cmpd="sng">
              <a:solidFill>
                <a:srgbClr val="F8F8F8"/>
              </a:solidFill>
              <a:round/>
              <a:headEnd/>
              <a:tailEnd/>
            </a:ln>
            <a:effectLst>
              <a:outerShdw dist="107763" dir="2700000" algn="ctr" rotWithShape="0">
                <a:srgbClr val="1C1C1C">
                  <a:alpha val="5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7" name="Rectangle 35"/>
            <p:cNvSpPr>
              <a:spLocks noChangeArrowheads="1"/>
            </p:cNvSpPr>
            <p:nvPr/>
          </p:nvSpPr>
          <p:spPr bwMode="auto">
            <a:xfrm>
              <a:off x="3024" y="2371"/>
              <a:ext cx="1615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 smtClean="0">
                  <a:solidFill>
                    <a:schemeClr val="bg1"/>
                  </a:solidFill>
                  <a:cs typeface="AdvertisingBold" pitchFamily="2" charset="-78"/>
                </a:rPr>
                <a:t>لاتتكلم </a:t>
              </a:r>
              <a:r>
                <a:rPr lang="ar-EG" sz="2400" dirty="0">
                  <a:solidFill>
                    <a:schemeClr val="bg1"/>
                  </a:solidFill>
                  <a:cs typeface="AdvertisingBold" pitchFamily="2" charset="-78"/>
                </a:rPr>
                <a:t>بصيغة المتحكم في كل شيء " يجب أن تقوم به لأن ني أريد هذا".</a:t>
              </a:r>
              <a:endParaRPr lang="en-US" sz="2400" b="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441085" y="1911350"/>
            <a:ext cx="2199481" cy="2552700"/>
            <a:chOff x="3465692" y="2949575"/>
            <a:chExt cx="2199481" cy="2552700"/>
          </a:xfrm>
        </p:grpSpPr>
        <p:grpSp>
          <p:nvGrpSpPr>
            <p:cNvPr id="15" name="Group 6"/>
            <p:cNvGrpSpPr>
              <a:grpSpLocks/>
            </p:cNvGrpSpPr>
            <p:nvPr/>
          </p:nvGrpSpPr>
          <p:grpSpPr bwMode="auto">
            <a:xfrm>
              <a:off x="3465692" y="2949575"/>
              <a:ext cx="2199481" cy="2552700"/>
              <a:chOff x="144" y="384"/>
              <a:chExt cx="2080" cy="2081"/>
            </a:xfrm>
          </p:grpSpPr>
          <p:sp>
            <p:nvSpPr>
              <p:cNvPr id="16" name="Oval 7"/>
              <p:cNvSpPr>
                <a:spLocks noChangeArrowheads="1"/>
              </p:cNvSpPr>
              <p:nvPr/>
            </p:nvSpPr>
            <p:spPr bwMode="gray">
              <a:xfrm>
                <a:off x="144" y="384"/>
                <a:ext cx="2080" cy="2081"/>
              </a:xfrm>
              <a:prstGeom prst="ellipse">
                <a:avLst/>
              </a:prstGeom>
              <a:solidFill>
                <a:srgbClr val="3366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17" name="Picture 8" descr="Picture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227" y="392"/>
                <a:ext cx="1918" cy="1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9" descr="Picture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V="1">
                <a:off x="228" y="1437"/>
                <a:ext cx="1918" cy="1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Rectangle 2"/>
            <p:cNvSpPr/>
            <p:nvPr/>
          </p:nvSpPr>
          <p:spPr>
            <a:xfrm>
              <a:off x="3582952" y="3573272"/>
              <a:ext cx="1969189" cy="1692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 smtClean="0">
                  <a:solidFill>
                    <a:srgbClr val="FFFF00"/>
                  </a:solidFill>
                  <a:cs typeface="AdvertisingBold" pitchFamily="2" charset="-78"/>
                </a:rPr>
                <a:t>تابع : </a:t>
              </a:r>
              <a:r>
                <a:rPr lang="ar-EG" sz="2400" dirty="0">
                  <a:solidFill>
                    <a:srgbClr val="FFFF00"/>
                  </a:solidFill>
                  <a:cs typeface="AdvertisingBold" pitchFamily="2" charset="-78"/>
                </a:rPr>
                <a:t>توصيات في التواصل </a:t>
              </a:r>
            </a:p>
            <a:p>
              <a:pPr algn="ctr"/>
              <a:r>
                <a:rPr lang="ar-EG" sz="3200" dirty="0" smtClean="0">
                  <a:cs typeface="AdvertisingBold" pitchFamily="2" charset="-78"/>
                </a:rPr>
                <a:t>احذر</a:t>
              </a:r>
              <a:endParaRPr lang="en-US" sz="3200" dirty="0"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3286908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10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10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4"/>
          <p:cNvSpPr>
            <a:spLocks noChangeArrowheads="1"/>
          </p:cNvSpPr>
          <p:nvPr/>
        </p:nvSpPr>
        <p:spPr bwMode="gray">
          <a:xfrm>
            <a:off x="609600" y="1001134"/>
            <a:ext cx="6553200" cy="5870575"/>
          </a:xfrm>
          <a:prstGeom prst="rightArrow">
            <a:avLst>
              <a:gd name="adj1" fmla="val 83667"/>
              <a:gd name="adj2" fmla="val 9542"/>
            </a:avLst>
          </a:prstGeom>
          <a:gradFill rotWithShape="1">
            <a:gsLst>
              <a:gs pos="0">
                <a:srgbClr val="FFCC66">
                  <a:gamma/>
                  <a:tint val="0"/>
                  <a:invGamma/>
                  <a:alpha val="52000"/>
                </a:srgbClr>
              </a:gs>
              <a:gs pos="100000">
                <a:srgbClr val="FFCC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19464" name="Group 8"/>
          <p:cNvGrpSpPr>
            <a:grpSpLocks/>
          </p:cNvGrpSpPr>
          <p:nvPr/>
        </p:nvGrpSpPr>
        <p:grpSpPr bwMode="auto">
          <a:xfrm>
            <a:off x="568300" y="4993627"/>
            <a:ext cx="6061100" cy="1309688"/>
            <a:chOff x="365" y="2575"/>
            <a:chExt cx="2511" cy="719"/>
          </a:xfrm>
        </p:grpSpPr>
        <p:sp>
          <p:nvSpPr>
            <p:cNvPr id="19465" name="AutoShape 9"/>
            <p:cNvSpPr>
              <a:spLocks noChangeArrowheads="1"/>
            </p:cNvSpPr>
            <p:nvPr/>
          </p:nvSpPr>
          <p:spPr bwMode="gray">
            <a:xfrm>
              <a:off x="365" y="2575"/>
              <a:ext cx="2511" cy="719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65D7A6">
                    <a:gamma/>
                    <a:shade val="46275"/>
                    <a:invGamma/>
                  </a:srgbClr>
                </a:gs>
                <a:gs pos="50000">
                  <a:srgbClr val="65D7A6"/>
                </a:gs>
                <a:gs pos="100000">
                  <a:srgbClr val="65D7A6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sz="2400" b="1" dirty="0">
                <a:solidFill>
                  <a:srgbClr val="FFFFFF"/>
                </a:solidFill>
                <a:cs typeface="Monotype Koufi" pitchFamily="2" charset="-78"/>
              </a:endParaRPr>
            </a:p>
          </p:txBody>
        </p:sp>
        <p:sp>
          <p:nvSpPr>
            <p:cNvPr id="19466" name="Rectangle 10"/>
            <p:cNvSpPr>
              <a:spLocks noChangeArrowheads="1"/>
            </p:cNvSpPr>
            <p:nvPr/>
          </p:nvSpPr>
          <p:spPr bwMode="auto">
            <a:xfrm>
              <a:off x="412" y="2795"/>
              <a:ext cx="2449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800" dirty="0" smtClean="0">
                  <a:solidFill>
                    <a:srgbClr val="003300"/>
                  </a:solidFill>
                  <a:latin typeface="Times New Roman" pitchFamily="18" charset="0"/>
                  <a:cs typeface="AdvertisingExtraBold" pitchFamily="2" charset="-78"/>
                </a:rPr>
                <a:t>لا </a:t>
              </a:r>
              <a:r>
                <a:rPr lang="ar-EG" sz="2800" dirty="0">
                  <a:solidFill>
                    <a:srgbClr val="003300"/>
                  </a:solidFill>
                  <a:latin typeface="Times New Roman" pitchFamily="18" charset="0"/>
                  <a:cs typeface="AdvertisingExtraBold" pitchFamily="2" charset="-78"/>
                </a:rPr>
                <a:t>تتجاهل مشاعر ابنك وآراءه</a:t>
              </a:r>
              <a:endParaRPr lang="en-US" sz="2800" dirty="0">
                <a:solidFill>
                  <a:srgbClr val="003300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568300" y="1518197"/>
            <a:ext cx="6061100" cy="1311275"/>
            <a:chOff x="365" y="914"/>
            <a:chExt cx="2511" cy="720"/>
          </a:xfrm>
        </p:grpSpPr>
        <p:sp>
          <p:nvSpPr>
            <p:cNvPr id="19468" name="AutoShape 12"/>
            <p:cNvSpPr>
              <a:spLocks noChangeArrowheads="1"/>
            </p:cNvSpPr>
            <p:nvPr/>
          </p:nvSpPr>
          <p:spPr bwMode="gray">
            <a:xfrm>
              <a:off x="365" y="914"/>
              <a:ext cx="2511" cy="720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5B84E9">
                    <a:gamma/>
                    <a:shade val="46275"/>
                    <a:invGamma/>
                  </a:srgbClr>
                </a:gs>
                <a:gs pos="50000">
                  <a:srgbClr val="5B84E9"/>
                </a:gs>
                <a:gs pos="100000">
                  <a:srgbClr val="5B84E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sz="2400" b="1" dirty="0">
                <a:solidFill>
                  <a:srgbClr val="FFFFFF"/>
                </a:solidFill>
                <a:cs typeface="Monotype Koufi" pitchFamily="2" charset="-78"/>
              </a:endParaRPr>
            </a:p>
          </p:txBody>
        </p:sp>
        <p:sp>
          <p:nvSpPr>
            <p:cNvPr id="19469" name="Rectangle 13"/>
            <p:cNvSpPr>
              <a:spLocks noChangeArrowheads="1"/>
            </p:cNvSpPr>
            <p:nvPr/>
          </p:nvSpPr>
          <p:spPr bwMode="auto">
            <a:xfrm>
              <a:off x="403" y="1013"/>
              <a:ext cx="2440" cy="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800" dirty="0" smtClean="0">
                  <a:solidFill>
                    <a:schemeClr val="bg1"/>
                  </a:solidFill>
                  <a:latin typeface="Times New Roman" pitchFamily="18" charset="0"/>
                  <a:cs typeface="AdvertisingExtraBold" pitchFamily="2" charset="-78"/>
                </a:rPr>
                <a:t>من </a:t>
              </a:r>
              <a:r>
                <a:rPr lang="ar-EG" sz="2800" dirty="0">
                  <a:solidFill>
                    <a:schemeClr val="bg1"/>
                  </a:solidFill>
                  <a:latin typeface="Times New Roman" pitchFamily="18" charset="0"/>
                  <a:cs typeface="AdvertisingExtraBold" pitchFamily="2" charset="-78"/>
                </a:rPr>
                <a:t>الابتعاد عن أبنائك، وعدم مشاركتهم تفاصيل يومهم</a:t>
              </a:r>
              <a:endParaRPr lang="en-US" sz="2800" dirty="0">
                <a:solidFill>
                  <a:schemeClr val="bg1"/>
                </a:solidFill>
                <a:latin typeface="Times New Roman" pitchFamily="18" charset="0"/>
                <a:cs typeface="AdvertisingExtraBold" pitchFamily="2" charset="-78"/>
              </a:endParaRPr>
            </a:p>
          </p:txBody>
        </p:sp>
      </p:grpSp>
      <p:grpSp>
        <p:nvGrpSpPr>
          <p:cNvPr id="19470" name="Group 14"/>
          <p:cNvGrpSpPr>
            <a:grpSpLocks/>
          </p:cNvGrpSpPr>
          <p:nvPr/>
        </p:nvGrpSpPr>
        <p:grpSpPr bwMode="auto">
          <a:xfrm>
            <a:off x="573944" y="3187633"/>
            <a:ext cx="6055456" cy="1510158"/>
            <a:chOff x="365" y="1744"/>
            <a:chExt cx="2511" cy="720"/>
          </a:xfrm>
        </p:grpSpPr>
        <p:sp>
          <p:nvSpPr>
            <p:cNvPr id="19471" name="AutoShape 15"/>
            <p:cNvSpPr>
              <a:spLocks noChangeArrowheads="1"/>
            </p:cNvSpPr>
            <p:nvPr/>
          </p:nvSpPr>
          <p:spPr bwMode="gray">
            <a:xfrm>
              <a:off x="365" y="1744"/>
              <a:ext cx="2511" cy="720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57C9ED">
                    <a:gamma/>
                    <a:shade val="46275"/>
                    <a:invGamma/>
                  </a:srgbClr>
                </a:gs>
                <a:gs pos="50000">
                  <a:srgbClr val="57C9ED"/>
                </a:gs>
                <a:gs pos="100000">
                  <a:srgbClr val="57C9ED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rtl="0" eaLnBrk="0" hangingPunct="0"/>
              <a:endParaRPr lang="en-US" sz="2400" b="1" dirty="0">
                <a:solidFill>
                  <a:srgbClr val="FFFFFF"/>
                </a:solidFill>
                <a:cs typeface="Monotype Koufi" pitchFamily="2" charset="-78"/>
              </a:endParaRPr>
            </a:p>
          </p:txBody>
        </p:sp>
        <p:sp>
          <p:nvSpPr>
            <p:cNvPr id="19472" name="Rectangle 16"/>
            <p:cNvSpPr>
              <a:spLocks noChangeArrowheads="1"/>
            </p:cNvSpPr>
            <p:nvPr/>
          </p:nvSpPr>
          <p:spPr bwMode="auto">
            <a:xfrm>
              <a:off x="403" y="1903"/>
              <a:ext cx="2449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400" dirty="0" smtClean="0">
                  <a:solidFill>
                    <a:srgbClr val="001B36"/>
                  </a:solidFill>
                  <a:latin typeface="Times New Roman" pitchFamily="18" charset="0"/>
                  <a:cs typeface="AdvertisingExtraBold" pitchFamily="2" charset="-78"/>
                </a:rPr>
                <a:t>لاتتكلم </a:t>
              </a:r>
              <a:r>
                <a:rPr lang="ar-EG" sz="2400" dirty="0">
                  <a:solidFill>
                    <a:srgbClr val="001B36"/>
                  </a:solidFill>
                  <a:latin typeface="Times New Roman" pitchFamily="18" charset="0"/>
                  <a:cs typeface="AdvertisingExtraBold" pitchFamily="2" charset="-78"/>
                </a:rPr>
                <a:t>بصيغة المتحكم في كل شيء " يجب أن تقوم به لأن ني أريد هذا".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2667000" y="280219"/>
            <a:ext cx="2819400" cy="914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cs typeface="AdvertisingExtraBold" pitchFamily="2" charset="-78"/>
              </a:rPr>
              <a:t>توصيات في التواصل </a:t>
            </a:r>
          </a:p>
        </p:txBody>
      </p:sp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7235543" y="2779222"/>
            <a:ext cx="1905000" cy="2608441"/>
            <a:chOff x="672" y="1927"/>
            <a:chExt cx="1063" cy="887"/>
          </a:xfrm>
        </p:grpSpPr>
        <p:sp>
          <p:nvSpPr>
            <p:cNvPr id="14" name="Oval 36"/>
            <p:cNvSpPr>
              <a:spLocks noChangeArrowheads="1"/>
            </p:cNvSpPr>
            <p:nvPr/>
          </p:nvSpPr>
          <p:spPr bwMode="gray">
            <a:xfrm>
              <a:off x="672" y="1927"/>
              <a:ext cx="1063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15" name="Group 37"/>
            <p:cNvGrpSpPr>
              <a:grpSpLocks/>
            </p:cNvGrpSpPr>
            <p:nvPr/>
          </p:nvGrpSpPr>
          <p:grpSpPr bwMode="auto">
            <a:xfrm>
              <a:off x="704" y="1950"/>
              <a:ext cx="1002" cy="864"/>
              <a:chOff x="3975" y="1593"/>
              <a:chExt cx="931" cy="1163"/>
            </a:xfrm>
          </p:grpSpPr>
          <p:pic>
            <p:nvPicPr>
              <p:cNvPr id="28" name="Picture 38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Oval 39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3973B9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0" name="Picture 40" descr="light_shadow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1" name="Group 41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2" name="Group 42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8" name="AutoShape 4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9" name="AutoShape 4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40" name="AutoShape 4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41" name="AutoShape 4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3" name="Group 47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4" name="AutoShape 4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5" name="AutoShape 4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6" name="AutoShape 5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7" name="AutoShape 5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16" name="Group 52"/>
            <p:cNvGrpSpPr>
              <a:grpSpLocks/>
            </p:cNvGrpSpPr>
            <p:nvPr/>
          </p:nvGrpSpPr>
          <p:grpSpPr bwMode="auto">
            <a:xfrm rot="-3733502" flipH="1" flipV="1">
              <a:off x="1232" y="2402"/>
              <a:ext cx="536" cy="189"/>
              <a:chOff x="2532" y="1051"/>
              <a:chExt cx="893" cy="246"/>
            </a:xfrm>
          </p:grpSpPr>
          <p:grpSp>
            <p:nvGrpSpPr>
              <p:cNvPr id="18" name="Group 53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24" name="AutoShape 5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5" name="AutoShape 5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6" name="AutoShape 5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7" name="AutoShape 5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19" name="Group 58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20" name="AutoShape 5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1" name="AutoShape 6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2" name="AutoShape 6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3" name="AutoShape 6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17" name="Rectangle 63"/>
            <p:cNvSpPr>
              <a:spLocks noChangeArrowheads="1"/>
            </p:cNvSpPr>
            <p:nvPr/>
          </p:nvSpPr>
          <p:spPr bwMode="gray">
            <a:xfrm>
              <a:off x="763" y="2204"/>
              <a:ext cx="943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EG" sz="4400" dirty="0">
                  <a:solidFill>
                    <a:schemeClr val="accent2"/>
                  </a:solidFill>
                  <a:cs typeface="AdvertisingBold" pitchFamily="2" charset="-78"/>
                </a:rPr>
                <a:t>احذر</a:t>
              </a:r>
              <a:endParaRPr lang="en-US" sz="2400" dirty="0">
                <a:solidFill>
                  <a:schemeClr val="accent2"/>
                </a:solidFill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68457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28" name="Group 24"/>
          <p:cNvGrpSpPr>
            <a:grpSpLocks/>
          </p:cNvGrpSpPr>
          <p:nvPr/>
        </p:nvGrpSpPr>
        <p:grpSpPr bwMode="auto">
          <a:xfrm>
            <a:off x="2438400" y="381000"/>
            <a:ext cx="4343400" cy="3462459"/>
            <a:chOff x="1536" y="1248"/>
            <a:chExt cx="2736" cy="1632"/>
          </a:xfrm>
        </p:grpSpPr>
        <p:grpSp>
          <p:nvGrpSpPr>
            <p:cNvPr id="98326" name="Group 22"/>
            <p:cNvGrpSpPr>
              <a:grpSpLocks/>
            </p:cNvGrpSpPr>
            <p:nvPr/>
          </p:nvGrpSpPr>
          <p:grpSpPr bwMode="auto">
            <a:xfrm>
              <a:off x="1536" y="1248"/>
              <a:ext cx="2736" cy="1632"/>
              <a:chOff x="1632" y="1200"/>
              <a:chExt cx="2688" cy="1536"/>
            </a:xfrm>
          </p:grpSpPr>
          <p:sp>
            <p:nvSpPr>
              <p:cNvPr id="98315" name="Freeform 11"/>
              <p:cNvSpPr>
                <a:spLocks/>
              </p:cNvSpPr>
              <p:nvPr/>
            </p:nvSpPr>
            <p:spPr bwMode="gray">
              <a:xfrm>
                <a:off x="1632" y="1200"/>
                <a:ext cx="2688" cy="1536"/>
              </a:xfrm>
              <a:custGeom>
                <a:avLst/>
                <a:gdLst>
                  <a:gd name="T0" fmla="*/ 4 w 1321"/>
                  <a:gd name="T1" fmla="*/ 391 h 788"/>
                  <a:gd name="T2" fmla="*/ 6 w 1321"/>
                  <a:gd name="T3" fmla="*/ 788 h 788"/>
                  <a:gd name="T4" fmla="*/ 1098 w 1321"/>
                  <a:gd name="T5" fmla="*/ 782 h 788"/>
                  <a:gd name="T6" fmla="*/ 1314 w 1321"/>
                  <a:gd name="T7" fmla="*/ 388 h 788"/>
                  <a:gd name="T8" fmla="*/ 1315 w 1321"/>
                  <a:gd name="T9" fmla="*/ 0 h 788"/>
                  <a:gd name="T10" fmla="*/ 244 w 1321"/>
                  <a:gd name="T11" fmla="*/ 3 h 788"/>
                  <a:gd name="T12" fmla="*/ 4 w 1321"/>
                  <a:gd name="T13" fmla="*/ 391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1" h="788">
                    <a:moveTo>
                      <a:pt x="4" y="391"/>
                    </a:moveTo>
                    <a:cubicBezTo>
                      <a:pt x="5" y="589"/>
                      <a:pt x="6" y="788"/>
                      <a:pt x="6" y="788"/>
                    </a:cubicBezTo>
                    <a:lnTo>
                      <a:pt x="1098" y="782"/>
                    </a:lnTo>
                    <a:cubicBezTo>
                      <a:pt x="1321" y="782"/>
                      <a:pt x="1315" y="667"/>
                      <a:pt x="1314" y="388"/>
                    </a:cubicBezTo>
                    <a:cubicBezTo>
                      <a:pt x="1314" y="193"/>
                      <a:pt x="1315" y="0"/>
                      <a:pt x="1315" y="0"/>
                    </a:cubicBezTo>
                    <a:lnTo>
                      <a:pt x="244" y="3"/>
                    </a:lnTo>
                    <a:cubicBezTo>
                      <a:pt x="0" y="3"/>
                      <a:pt x="5" y="138"/>
                      <a:pt x="4" y="39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89020"/>
                      <a:invGamma/>
                    </a:srgbClr>
                  </a:gs>
                </a:gsLst>
                <a:lin ang="18900000" scaled="1"/>
              </a:gradFill>
              <a:ln>
                <a:noFill/>
              </a:ln>
              <a:effectLst>
                <a:prstShdw prst="shdw17" dist="17961" dir="2700000">
                  <a:srgbClr val="FFFFFF">
                    <a:gamma/>
                    <a:shade val="60000"/>
                    <a:invGamma/>
                  </a:srgb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  <p:sp>
            <p:nvSpPr>
              <p:cNvPr id="98316" name="Oval 12"/>
              <p:cNvSpPr>
                <a:spLocks noChangeArrowheads="1"/>
              </p:cNvSpPr>
              <p:nvPr/>
            </p:nvSpPr>
            <p:spPr bwMode="gray">
              <a:xfrm>
                <a:off x="1953" y="1338"/>
                <a:ext cx="289" cy="277"/>
              </a:xfrm>
              <a:prstGeom prst="ellipse">
                <a:avLst/>
              </a:prstGeom>
              <a:gradFill rotWithShape="1">
                <a:gsLst>
                  <a:gs pos="0">
                    <a:srgbClr val="4B93D5"/>
                  </a:gs>
                  <a:gs pos="100000">
                    <a:srgbClr val="4B93D5">
                      <a:gamma/>
                      <a:shade val="6666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98317" name="Oval 13"/>
              <p:cNvSpPr>
                <a:spLocks noChangeArrowheads="1"/>
              </p:cNvSpPr>
              <p:nvPr/>
            </p:nvSpPr>
            <p:spPr bwMode="gray">
              <a:xfrm>
                <a:off x="1953" y="1808"/>
                <a:ext cx="289" cy="277"/>
              </a:xfrm>
              <a:prstGeom prst="ellipse">
                <a:avLst/>
              </a:prstGeom>
              <a:gradFill rotWithShape="1">
                <a:gsLst>
                  <a:gs pos="0">
                    <a:srgbClr val="65B737"/>
                  </a:gs>
                  <a:gs pos="100000">
                    <a:srgbClr val="65B737">
                      <a:gamma/>
                      <a:shade val="41176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98318" name="Oval 14"/>
              <p:cNvSpPr>
                <a:spLocks noChangeArrowheads="1"/>
              </p:cNvSpPr>
              <p:nvPr/>
            </p:nvSpPr>
            <p:spPr bwMode="gray">
              <a:xfrm>
                <a:off x="1953" y="2292"/>
                <a:ext cx="289" cy="276"/>
              </a:xfrm>
              <a:prstGeom prst="ellipse">
                <a:avLst/>
              </a:prstGeom>
              <a:gradFill rotWithShape="1">
                <a:gsLst>
                  <a:gs pos="0">
                    <a:srgbClr val="C382D0"/>
                  </a:gs>
                  <a:gs pos="100000">
                    <a:srgbClr val="C382D0">
                      <a:gamma/>
                      <a:shade val="6666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98322" name="Oval 18"/>
              <p:cNvSpPr>
                <a:spLocks noChangeArrowheads="1"/>
              </p:cNvSpPr>
              <p:nvPr/>
            </p:nvSpPr>
            <p:spPr bwMode="gray">
              <a:xfrm>
                <a:off x="3772" y="1323"/>
                <a:ext cx="289" cy="277"/>
              </a:xfrm>
              <a:prstGeom prst="ellipse">
                <a:avLst/>
              </a:prstGeom>
              <a:gradFill rotWithShape="1">
                <a:gsLst>
                  <a:gs pos="0">
                    <a:srgbClr val="C382D0"/>
                  </a:gs>
                  <a:gs pos="100000">
                    <a:srgbClr val="C382D0">
                      <a:gamma/>
                      <a:shade val="6666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98323" name="Oval 19"/>
              <p:cNvSpPr>
                <a:spLocks noChangeArrowheads="1"/>
              </p:cNvSpPr>
              <p:nvPr/>
            </p:nvSpPr>
            <p:spPr bwMode="gray">
              <a:xfrm>
                <a:off x="3772" y="1793"/>
                <a:ext cx="289" cy="276"/>
              </a:xfrm>
              <a:prstGeom prst="ellipse">
                <a:avLst/>
              </a:prstGeom>
              <a:gradFill rotWithShape="1">
                <a:gsLst>
                  <a:gs pos="0">
                    <a:srgbClr val="4B93D5"/>
                  </a:gs>
                  <a:gs pos="100000">
                    <a:srgbClr val="4B93D5">
                      <a:gamma/>
                      <a:shade val="6666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98324" name="Oval 20"/>
              <p:cNvSpPr>
                <a:spLocks noChangeArrowheads="1"/>
              </p:cNvSpPr>
              <p:nvPr/>
            </p:nvSpPr>
            <p:spPr bwMode="gray">
              <a:xfrm>
                <a:off x="3772" y="2276"/>
                <a:ext cx="289" cy="277"/>
              </a:xfrm>
              <a:prstGeom prst="ellipse">
                <a:avLst/>
              </a:prstGeom>
              <a:gradFill rotWithShape="1">
                <a:gsLst>
                  <a:gs pos="0">
                    <a:srgbClr val="65B737"/>
                  </a:gs>
                  <a:gs pos="100000">
                    <a:srgbClr val="65B737">
                      <a:gamma/>
                      <a:shade val="41176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98327" name="Rectangle 23"/>
            <p:cNvSpPr>
              <a:spLocks noChangeArrowheads="1"/>
            </p:cNvSpPr>
            <p:nvPr/>
          </p:nvSpPr>
          <p:spPr bwMode="auto">
            <a:xfrm>
              <a:off x="2332" y="1728"/>
              <a:ext cx="1529" cy="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ar-EG" sz="6600" b="0" dirty="0">
                  <a:solidFill>
                    <a:srgbClr val="CC3300"/>
                  </a:solidFill>
                  <a:cs typeface="Al-Samsam" pitchFamily="2" charset="-78"/>
                </a:rPr>
                <a:t>مراجعة</a:t>
              </a:r>
              <a:r>
                <a:rPr lang="en-US" sz="6600" b="0" dirty="0">
                  <a:solidFill>
                    <a:srgbClr val="CC3300"/>
                  </a:solidFill>
                  <a:cs typeface="Al-Samsam" pitchFamily="2" charset="-78"/>
                </a:rPr>
                <a:t> </a:t>
              </a:r>
            </a:p>
          </p:txBody>
        </p:sp>
      </p:grpSp>
      <p:sp>
        <p:nvSpPr>
          <p:cNvPr id="2" name="Flowchart: Stored Data 1"/>
          <p:cNvSpPr/>
          <p:nvPr/>
        </p:nvSpPr>
        <p:spPr>
          <a:xfrm>
            <a:off x="1219200" y="4191000"/>
            <a:ext cx="4677114" cy="2209800"/>
          </a:xfrm>
          <a:prstGeom prst="flowChartOnlineStorag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000" dirty="0" smtClean="0">
                <a:cs typeface="AdvertisingBold" pitchFamily="2" charset="-78"/>
              </a:rPr>
              <a:t>ورقة موزعة (5)</a:t>
            </a:r>
            <a:endParaRPr lang="ar-EG" sz="4000" dirty="0"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0332620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2819400" y="412750"/>
            <a:ext cx="3402013" cy="3168650"/>
            <a:chOff x="1779" y="192"/>
            <a:chExt cx="2143" cy="1996"/>
          </a:xfrm>
        </p:grpSpPr>
        <p:grpSp>
          <p:nvGrpSpPr>
            <p:cNvPr id="53264" name="Group 3"/>
            <p:cNvGrpSpPr>
              <a:grpSpLocks/>
            </p:cNvGrpSpPr>
            <p:nvPr/>
          </p:nvGrpSpPr>
          <p:grpSpPr bwMode="auto">
            <a:xfrm>
              <a:off x="1779" y="192"/>
              <a:ext cx="2143" cy="1996"/>
              <a:chOff x="1851" y="624"/>
              <a:chExt cx="812" cy="830"/>
            </a:xfrm>
          </p:grpSpPr>
          <p:sp>
            <p:nvSpPr>
              <p:cNvPr id="53266" name="Oval 4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195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53267" name="Picture 5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265" name="Rectangle 6"/>
            <p:cNvSpPr>
              <a:spLocks noChangeArrowheads="1"/>
            </p:cNvSpPr>
            <p:nvPr/>
          </p:nvSpPr>
          <p:spPr bwMode="auto">
            <a:xfrm>
              <a:off x="2036" y="700"/>
              <a:ext cx="1632" cy="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EG" sz="4800">
                  <a:solidFill>
                    <a:srgbClr val="FFFF99"/>
                  </a:solidFill>
                  <a:cs typeface="Hesham Bold" pitchFamily="2" charset="-78"/>
                </a:rPr>
                <a:t>سعدت بلقاء</a:t>
              </a:r>
              <a:r>
                <a:rPr lang="ar-SA" sz="4800">
                  <a:solidFill>
                    <a:srgbClr val="FFFF99"/>
                  </a:solidFill>
                  <a:cs typeface="Hesham Bold" pitchFamily="2" charset="-78"/>
                </a:rPr>
                <a:t> </a:t>
              </a:r>
              <a:r>
                <a:rPr lang="ar-EG" sz="4800">
                  <a:solidFill>
                    <a:srgbClr val="FFFF99"/>
                  </a:solidFill>
                  <a:cs typeface="Hesham Bold" pitchFamily="2" charset="-78"/>
                </a:rPr>
                <a:t>مجموعة رائعة</a:t>
              </a:r>
              <a:r>
                <a:rPr lang="ar-EG" sz="4800" b="1">
                  <a:solidFill>
                    <a:srgbClr val="FFFF99"/>
                  </a:solidFill>
                  <a:cs typeface="Hesham Bold" pitchFamily="2" charset="-78"/>
                </a:rPr>
                <a:t> </a:t>
              </a:r>
              <a:endParaRPr lang="en-US" sz="4800" b="1">
                <a:solidFill>
                  <a:srgbClr val="FFFF99"/>
                </a:solidFill>
                <a:cs typeface="Hesham Bold" pitchFamily="2" charset="-78"/>
              </a:endParaRPr>
            </a:p>
          </p:txBody>
        </p:sp>
      </p:grp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4572000" y="3079750"/>
            <a:ext cx="3406775" cy="3168650"/>
            <a:chOff x="2894" y="1892"/>
            <a:chExt cx="2146" cy="1996"/>
          </a:xfrm>
        </p:grpSpPr>
        <p:grpSp>
          <p:nvGrpSpPr>
            <p:cNvPr id="53260" name="Group 8"/>
            <p:cNvGrpSpPr>
              <a:grpSpLocks/>
            </p:cNvGrpSpPr>
            <p:nvPr/>
          </p:nvGrpSpPr>
          <p:grpSpPr bwMode="auto">
            <a:xfrm>
              <a:off x="2894" y="1892"/>
              <a:ext cx="2146" cy="1996"/>
              <a:chOff x="1851" y="624"/>
              <a:chExt cx="812" cy="830"/>
            </a:xfrm>
          </p:grpSpPr>
          <p:sp>
            <p:nvSpPr>
              <p:cNvPr id="53262" name="Oval 9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195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53263" name="Picture 10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261" name="Rectangle 11"/>
            <p:cNvSpPr>
              <a:spLocks noChangeArrowheads="1"/>
            </p:cNvSpPr>
            <p:nvPr/>
          </p:nvSpPr>
          <p:spPr bwMode="auto">
            <a:xfrm>
              <a:off x="3360" y="2352"/>
              <a:ext cx="1392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SA" sz="4000" b="1">
                  <a:solidFill>
                    <a:srgbClr val="FFFFFF"/>
                  </a:solidFill>
                  <a:cs typeface="Hesham Bold" pitchFamily="2" charset="-78"/>
                </a:rPr>
                <a:t>مبدعة .. راغبة في التعلم والتواصل </a:t>
              </a:r>
              <a:endParaRPr lang="en-US" sz="4000" b="1">
                <a:solidFill>
                  <a:srgbClr val="FFFFFF"/>
                </a:solidFill>
                <a:cs typeface="Hesham Bold" pitchFamily="2" charset="-78"/>
              </a:endParaRPr>
            </a:p>
          </p:txBody>
        </p:sp>
      </p:grpSp>
      <p:grpSp>
        <p:nvGrpSpPr>
          <p:cNvPr id="19468" name="Group 12"/>
          <p:cNvGrpSpPr>
            <a:grpSpLocks/>
          </p:cNvGrpSpPr>
          <p:nvPr/>
        </p:nvGrpSpPr>
        <p:grpSpPr bwMode="auto">
          <a:xfrm>
            <a:off x="1143000" y="3079750"/>
            <a:ext cx="3406775" cy="3168650"/>
            <a:chOff x="720" y="1892"/>
            <a:chExt cx="2146" cy="1996"/>
          </a:xfrm>
        </p:grpSpPr>
        <p:grpSp>
          <p:nvGrpSpPr>
            <p:cNvPr id="53256" name="Group 13"/>
            <p:cNvGrpSpPr>
              <a:grpSpLocks/>
            </p:cNvGrpSpPr>
            <p:nvPr/>
          </p:nvGrpSpPr>
          <p:grpSpPr bwMode="auto">
            <a:xfrm>
              <a:off x="720" y="1892"/>
              <a:ext cx="2146" cy="1996"/>
              <a:chOff x="1851" y="624"/>
              <a:chExt cx="812" cy="830"/>
            </a:xfrm>
          </p:grpSpPr>
          <p:sp>
            <p:nvSpPr>
              <p:cNvPr id="53258" name="Oval 14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195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53259" name="Picture 15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257" name="Rectangle 16"/>
            <p:cNvSpPr>
              <a:spLocks noChangeArrowheads="1"/>
            </p:cNvSpPr>
            <p:nvPr/>
          </p:nvSpPr>
          <p:spPr bwMode="auto">
            <a:xfrm>
              <a:off x="1008" y="2352"/>
              <a:ext cx="1392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ar-SA" sz="4000" b="1" dirty="0">
                  <a:solidFill>
                    <a:srgbClr val="FFCCFF"/>
                  </a:solidFill>
                  <a:cs typeface="Hesham Bold" pitchFamily="2" charset="-78"/>
                </a:rPr>
                <a:t>لها مني كل الشكر والتقدير </a:t>
              </a:r>
              <a:r>
                <a:rPr lang="ar-SA" sz="4000" b="1" dirty="0" smtClean="0">
                  <a:solidFill>
                    <a:srgbClr val="FFCCFF"/>
                  </a:solidFill>
                  <a:cs typeface="Hesham Bold" pitchFamily="2" charset="-78"/>
                </a:rPr>
                <a:t>والإجلال</a:t>
              </a:r>
              <a:r>
                <a:rPr lang="ar-EG" sz="4000" b="1" dirty="0" smtClean="0">
                  <a:solidFill>
                    <a:srgbClr val="FFCCFF"/>
                  </a:solidFill>
                  <a:cs typeface="Hesham Bold" pitchFamily="2" charset="-78"/>
                </a:rPr>
                <a:t>.</a:t>
              </a:r>
              <a:endParaRPr lang="en-US" sz="4000" b="1" dirty="0">
                <a:solidFill>
                  <a:srgbClr val="FFCCFF"/>
                </a:solidFill>
                <a:cs typeface="Hesham Bold" pitchFamily="2" charset="-78"/>
              </a:endParaRPr>
            </a:p>
          </p:txBody>
        </p:sp>
      </p:grpSp>
      <p:grpSp>
        <p:nvGrpSpPr>
          <p:cNvPr id="19473" name="Group 17"/>
          <p:cNvGrpSpPr>
            <a:grpSpLocks/>
          </p:cNvGrpSpPr>
          <p:nvPr/>
        </p:nvGrpSpPr>
        <p:grpSpPr bwMode="auto">
          <a:xfrm>
            <a:off x="3595688" y="2963863"/>
            <a:ext cx="1816100" cy="1700212"/>
            <a:chOff x="1851" y="624"/>
            <a:chExt cx="812" cy="830"/>
          </a:xfrm>
        </p:grpSpPr>
        <p:sp>
          <p:nvSpPr>
            <p:cNvPr id="53254" name="Oval 18"/>
            <p:cNvSpPr>
              <a:spLocks noChangeArrowheads="1"/>
            </p:cNvSpPr>
            <p:nvPr/>
          </p:nvSpPr>
          <p:spPr bwMode="gray">
            <a:xfrm>
              <a:off x="1851" y="652"/>
              <a:ext cx="812" cy="802"/>
            </a:xfrm>
            <a:prstGeom prst="ellipse">
              <a:avLst/>
            </a:prstGeom>
            <a:solidFill>
              <a:srgbClr val="FFFF99"/>
            </a:solidFill>
            <a:ln w="63500" algn="ctr">
              <a:solidFill>
                <a:srgbClr val="F8F8F8">
                  <a:alpha val="70195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pic>
          <p:nvPicPr>
            <p:cNvPr id="53255" name="Picture 19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0" y="624"/>
              <a:ext cx="670" cy="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1012688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1616</Words>
  <Application>Microsoft Office PowerPoint</Application>
  <PresentationFormat>On-screen Show (4:3)</PresentationFormat>
  <Paragraphs>239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Royaa</cp:lastModifiedBy>
  <cp:revision>106</cp:revision>
  <dcterms:created xsi:type="dcterms:W3CDTF">2006-08-16T00:00:00Z</dcterms:created>
  <dcterms:modified xsi:type="dcterms:W3CDTF">2016-07-25T10:24:13Z</dcterms:modified>
</cp:coreProperties>
</file>